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94" r:id="rId6"/>
    <p:sldId id="262" r:id="rId7"/>
    <p:sldId id="295" r:id="rId8"/>
    <p:sldId id="297" r:id="rId9"/>
    <p:sldId id="302" r:id="rId10"/>
    <p:sldId id="303" r:id="rId11"/>
    <p:sldId id="304" r:id="rId12"/>
    <p:sldId id="285" r:id="rId13"/>
    <p:sldId id="299" r:id="rId14"/>
    <p:sldId id="300" r:id="rId15"/>
    <p:sldId id="301" r:id="rId16"/>
    <p:sldId id="31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60" userDrawn="1">
          <p15:clr>
            <a:srgbClr val="A4A3A4"/>
          </p15:clr>
        </p15:guide>
        <p15:guide id="2" orient="horz" pos="2400"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495" autoAdjust="0"/>
  </p:normalViewPr>
  <p:slideViewPr>
    <p:cSldViewPr snapToGrid="0">
      <p:cViewPr varScale="1">
        <p:scale>
          <a:sx n="85" d="100"/>
          <a:sy n="85" d="100"/>
        </p:scale>
        <p:origin x="590" y="62"/>
      </p:cViewPr>
      <p:guideLst>
        <p:guide orient="horz" pos="2760"/>
        <p:guide orient="horz" pos="2400"/>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9/27/2023</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9/27/2023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r>
              <a:rPr lang="en-US"/>
              <a:t>Click icon to add picture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a:t>Click to edit Master title style</a:t>
            </a:r>
            <a:endParaRPr lang="en-US" dirty="0"/>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r>
              <a:rPr lang="en-US"/>
              <a:t>Click icon to add picture</a:t>
            </a:r>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a:t>Click to edit Master text styles</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a:t>Click to edit Master text styles</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a:t>Click to edit Master text styles</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a:t>Click to edit Master text styles</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r>
              <a:rPr lang="en-US"/>
              <a:t>Click icon to add picture</a:t>
            </a:r>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r>
              <a:rPr lang="en-US"/>
              <a:t>Click icon to add picture</a:t>
            </a:r>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r>
              <a:rPr lang="en-US"/>
              <a:t>Click icon to add picture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a:t>Click to edit Master title style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a:t>Click to edit Master text styles</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r>
              <a:rPr lang="en-US"/>
              <a:t>Click icon to add picture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r>
              <a:rPr lang="en-US"/>
              <a:t>Click icon to add online image</a:t>
            </a:r>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r>
              <a:rPr lang="en-US"/>
              <a:t>Click icon to add picture</a:t>
            </a:r>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a:t>Click to edit Master title style</a:t>
            </a: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a:t>Click to edit Master title style</a:t>
            </a:r>
            <a:endParaRPr lang="en-US" dirty="0"/>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a:t>Click to edit Master text styles</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a:t>Click to edit Master title style</a:t>
            </a:r>
            <a:endParaRPr lang="en-US" dirty="0"/>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a:t>Click to edit Master text styles</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81" r:id="rId17"/>
    <p:sldLayoutId id="2147483654" r:id="rId18"/>
    <p:sldLayoutId id="2147483650"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8.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2.svg"/><Relationship Id="rId2" Type="http://schemas.openxmlformats.org/officeDocument/2006/relationships/hyperlink" Target="https://www.re-thinkingthefuture.com/city-and-architecture/a5610-an-overview-of-lebanese-architecture/"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drive.google.com/file/d/1CWkIpcFaL9tAx2TWJWLa7bAlGWvBHlmA/view?usp=shar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5" Type="http://schemas.openxmlformats.org/officeDocument/2006/relationships/hyperlink" Target="https://www.re-thinkingthefuture.com/architectural-styles/a4287-10-things-we-can-learn-from-traditional-architecture/" TargetMode="Externa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re-thinkingthefuture.com/rtf-fresh-perspectives/a1624-importance-of-courtyards-in-various-cultures/" TargetMode="Externa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76000"/>
            <a:lum/>
          </a:blip>
          <a:srcRect/>
          <a:tile tx="0" ty="0" sx="98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931247" y="621674"/>
            <a:ext cx="5010538" cy="1093983"/>
          </a:xfrm>
        </p:spPr>
        <p:txBody>
          <a:bodyPr/>
          <a:lstStyle/>
          <a:p>
            <a:pPr algn="ctr"/>
            <a:r>
              <a:rPr lang="en-US" altLang="en-US" sz="4000" b="1" dirty="0">
                <a:solidFill>
                  <a:schemeClr val="accent1">
                    <a:lumMod val="50000"/>
                  </a:schemeClr>
                </a:solidFill>
              </a:rPr>
              <a:t>The Lebanese House</a:t>
            </a:r>
            <a:br>
              <a:rPr lang="en-US" altLang="en-US" sz="4000" b="1" dirty="0">
                <a:solidFill>
                  <a:schemeClr val="accent1">
                    <a:lumMod val="50000"/>
                  </a:schemeClr>
                </a:solidFill>
              </a:rPr>
            </a:br>
            <a:r>
              <a:rPr lang="en-US" altLang="en-US" sz="4000" b="1" dirty="0">
                <a:solidFill>
                  <a:schemeClr val="accent1">
                    <a:lumMod val="50000"/>
                  </a:schemeClr>
                </a:solidFill>
              </a:rPr>
              <a:t>  “</a:t>
            </a:r>
            <a:r>
              <a:rPr lang="en-US" altLang="en-US" sz="4000" b="1" dirty="0" err="1">
                <a:solidFill>
                  <a:schemeClr val="accent1">
                    <a:lumMod val="50000"/>
                  </a:schemeClr>
                </a:solidFill>
              </a:rPr>
              <a:t>Shemlan</a:t>
            </a:r>
            <a:r>
              <a:rPr lang="en-US" altLang="en-US" b="1" dirty="0">
                <a:solidFill>
                  <a:schemeClr val="accent1">
                    <a:lumMod val="50000"/>
                  </a:schemeClr>
                </a:solidFill>
              </a:rPr>
              <a:t>”</a:t>
            </a:r>
            <a:endParaRPr lang="en-US" altLang="en-US" sz="6000" b="1" dirty="0">
              <a:solidFill>
                <a:schemeClr val="accent1">
                  <a:lumMod val="50000"/>
                </a:schemeClr>
              </a:solidFill>
            </a:endParaRP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991350" y="1992019"/>
            <a:ext cx="3061290" cy="1093982"/>
          </a:xfrm>
        </p:spPr>
        <p:txBody>
          <a:bodyPr>
            <a:normAutofit fontScale="70000" lnSpcReduction="20000"/>
          </a:bodyPr>
          <a:lstStyle/>
          <a:p>
            <a:pPr algn="ctr"/>
            <a:r>
              <a:rPr lang="en-US" sz="4000" u="sng" dirty="0">
                <a:latin typeface="+mj-lt"/>
              </a:rPr>
              <a:t> </a:t>
            </a:r>
            <a:r>
              <a:rPr lang="en-US" altLang="en-US" sz="4500" b="1" u="sng" dirty="0">
                <a:solidFill>
                  <a:schemeClr val="accent1">
                    <a:lumMod val="50000"/>
                  </a:schemeClr>
                </a:solidFill>
                <a:latin typeface="+mj-lt"/>
              </a:rPr>
              <a:t>Prepared By:</a:t>
            </a:r>
          </a:p>
          <a:p>
            <a:pPr algn="ctr"/>
            <a:r>
              <a:rPr lang="en-US" altLang="en-US" sz="4500" b="1" dirty="0" err="1">
                <a:solidFill>
                  <a:schemeClr val="accent1">
                    <a:lumMod val="50000"/>
                  </a:schemeClr>
                </a:solidFill>
                <a:latin typeface="+mj-lt"/>
              </a:rPr>
              <a:t>Rawand</a:t>
            </a:r>
            <a:r>
              <a:rPr lang="en-US" altLang="en-US" sz="4500" b="1" dirty="0">
                <a:solidFill>
                  <a:schemeClr val="accent1">
                    <a:lumMod val="50000"/>
                  </a:schemeClr>
                </a:solidFill>
                <a:latin typeface="+mj-lt"/>
              </a:rPr>
              <a:t> </a:t>
            </a:r>
            <a:r>
              <a:rPr lang="en-US" altLang="en-US" sz="4500" b="1" dirty="0" err="1">
                <a:solidFill>
                  <a:schemeClr val="accent1">
                    <a:lumMod val="50000"/>
                  </a:schemeClr>
                </a:solidFill>
                <a:latin typeface="+mj-lt"/>
              </a:rPr>
              <a:t>Silwadi</a:t>
            </a:r>
            <a:endParaRPr lang="en-US" altLang="en-US" sz="4500" b="1" dirty="0">
              <a:solidFill>
                <a:schemeClr val="accent1">
                  <a:lumMod val="50000"/>
                </a:schemeClr>
              </a:solidFill>
              <a:latin typeface="+mj-lt"/>
            </a:endParaRPr>
          </a:p>
          <a:p>
            <a:endParaRPr lang="en-US" dirty="0"/>
          </a:p>
        </p:txBody>
      </p:sp>
      <p:pic>
        <p:nvPicPr>
          <p:cNvPr id="4" name="Picture 3">
            <a:extLst>
              <a:ext uri="{FF2B5EF4-FFF2-40B4-BE49-F238E27FC236}">
                <a16:creationId xmlns:a16="http://schemas.microsoft.com/office/drawing/2014/main" id="{FC135C33-F9D7-1716-EFF4-2129AFD5F6E9}"/>
              </a:ext>
            </a:extLst>
          </p:cNvPr>
          <p:cNvPicPr>
            <a:picLocks noChangeAspect="1"/>
          </p:cNvPicPr>
          <p:nvPr/>
        </p:nvPicPr>
        <p:blipFill>
          <a:blip r:embed="rId3"/>
          <a:stretch>
            <a:fillRect/>
          </a:stretch>
        </p:blipFill>
        <p:spPr>
          <a:xfrm>
            <a:off x="8141249" y="3133817"/>
            <a:ext cx="767640" cy="767640"/>
          </a:xfrm>
          <a:prstGeom prst="rect">
            <a:avLst/>
          </a:prstGeom>
        </p:spPr>
      </p:pic>
      <p:sp>
        <p:nvSpPr>
          <p:cNvPr id="5" name="Subtitle 2">
            <a:extLst>
              <a:ext uri="{FF2B5EF4-FFF2-40B4-BE49-F238E27FC236}">
                <a16:creationId xmlns:a16="http://schemas.microsoft.com/office/drawing/2014/main" id="{59724DB5-18BC-43BA-7C6A-C2E4E943EC26}"/>
              </a:ext>
            </a:extLst>
          </p:cNvPr>
          <p:cNvSpPr txBox="1">
            <a:spLocks/>
          </p:cNvSpPr>
          <p:nvPr/>
        </p:nvSpPr>
        <p:spPr>
          <a:xfrm>
            <a:off x="6130225" y="4181475"/>
            <a:ext cx="5309300" cy="166939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3"/>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en-US" sz="2800" b="1" dirty="0">
                <a:solidFill>
                  <a:schemeClr val="accent1">
                    <a:lumMod val="50000"/>
                  </a:schemeClr>
                </a:solidFill>
                <a:latin typeface="+mj-lt"/>
              </a:rPr>
              <a:t>Instructor: Dr. Antoinette </a:t>
            </a:r>
            <a:r>
              <a:rPr lang="en-US" altLang="en-US" sz="2800" b="1" dirty="0" err="1">
                <a:solidFill>
                  <a:schemeClr val="accent1">
                    <a:lumMod val="50000"/>
                  </a:schemeClr>
                </a:solidFill>
                <a:latin typeface="+mj-lt"/>
              </a:rPr>
              <a:t>Nammour</a:t>
            </a:r>
            <a:endParaRPr lang="en-US" altLang="en-US" sz="2800" b="1" dirty="0">
              <a:solidFill>
                <a:schemeClr val="accent1">
                  <a:lumMod val="50000"/>
                </a:schemeClr>
              </a:solidFill>
              <a:latin typeface="+mj-lt"/>
            </a:endParaRPr>
          </a:p>
          <a:p>
            <a:r>
              <a:rPr lang="en-US" altLang="en-US" sz="2800" b="1" dirty="0">
                <a:solidFill>
                  <a:schemeClr val="accent1">
                    <a:lumMod val="50000"/>
                  </a:schemeClr>
                </a:solidFill>
                <a:latin typeface="+mj-lt"/>
              </a:rPr>
              <a:t>Course: Studio 2</a:t>
            </a:r>
          </a:p>
          <a:p>
            <a:r>
              <a:rPr lang="en-US" altLang="en-US" sz="2800" b="1" dirty="0">
                <a:solidFill>
                  <a:schemeClr val="accent1">
                    <a:lumMod val="50000"/>
                  </a:schemeClr>
                </a:solidFill>
                <a:latin typeface="+mj-lt"/>
              </a:rPr>
              <a:t>Project 2 – Lebanese Residential House</a:t>
            </a:r>
          </a:p>
          <a:p>
            <a:r>
              <a:rPr lang="en-US" altLang="en-US" sz="2800" b="1" dirty="0">
                <a:solidFill>
                  <a:schemeClr val="accent1">
                    <a:lumMod val="50000"/>
                  </a:schemeClr>
                </a:solidFill>
                <a:latin typeface="+mj-lt"/>
              </a:rPr>
              <a:t>Fall 2022-2023</a:t>
            </a:r>
          </a:p>
          <a:p>
            <a:endParaRPr lang="en-US" dirty="0"/>
          </a:p>
        </p:txBody>
      </p:sp>
      <p:pic>
        <p:nvPicPr>
          <p:cNvPr id="6" name="Picture 5" descr="A picture containing tree, outdoor, stone, building&#10;&#10;Description automatically generated">
            <a:extLst>
              <a:ext uri="{FF2B5EF4-FFF2-40B4-BE49-F238E27FC236}">
                <a16:creationId xmlns:a16="http://schemas.microsoft.com/office/drawing/2014/main" id="{F3F0BB24-0AD8-D069-BBFD-67E04DDBF54D}"/>
              </a:ext>
            </a:extLst>
          </p:cNvPr>
          <p:cNvPicPr>
            <a:picLocks noChangeAspect="1"/>
          </p:cNvPicPr>
          <p:nvPr/>
        </p:nvPicPr>
        <p:blipFill>
          <a:blip r:embed="rId4"/>
          <a:stretch>
            <a:fillRect/>
          </a:stretch>
        </p:blipFill>
        <p:spPr>
          <a:xfrm>
            <a:off x="121211" y="277473"/>
            <a:ext cx="4888939" cy="6518585"/>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D58AA783-BA5C-4D9E-92E7-17D180B2359B}"/>
              </a:ext>
            </a:extLst>
          </p:cNvPr>
          <p:cNvSpPr>
            <a:spLocks noGrp="1"/>
          </p:cNvSpPr>
          <p:nvPr>
            <p:ph sz="quarter" idx="15"/>
          </p:nvPr>
        </p:nvSpPr>
        <p:spPr>
          <a:xfrm>
            <a:off x="9539267" y="136525"/>
            <a:ext cx="2439184" cy="1216025"/>
          </a:xfrm>
        </p:spPr>
        <p:txBody>
          <a:bodyPr/>
          <a:lstStyle/>
          <a:p>
            <a:pPr algn="ctr"/>
            <a:r>
              <a:rPr lang="en-US" sz="4400" dirty="0"/>
              <a:t>Detailed Plan </a:t>
            </a:r>
          </a:p>
        </p:txBody>
      </p:sp>
      <p:sp>
        <p:nvSpPr>
          <p:cNvPr id="6" name="Date Placeholder 5">
            <a:extLst>
              <a:ext uri="{FF2B5EF4-FFF2-40B4-BE49-F238E27FC236}">
                <a16:creationId xmlns:a16="http://schemas.microsoft.com/office/drawing/2014/main" id="{66D28B2C-3D68-4FDC-BAEC-E40E89C595E7}"/>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54AE5DA3-88C3-4AAE-AF91-23A251945E4A}"/>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EABB8EA9-DDE9-464C-8277-3961E2074AA0}"/>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10</a:t>
            </a:fld>
            <a:endParaRPr lang="en-US" dirty="0"/>
          </a:p>
        </p:txBody>
      </p:sp>
      <p:pic>
        <p:nvPicPr>
          <p:cNvPr id="11" name="Picture 10">
            <a:extLst>
              <a:ext uri="{FF2B5EF4-FFF2-40B4-BE49-F238E27FC236}">
                <a16:creationId xmlns:a16="http://schemas.microsoft.com/office/drawing/2014/main" id="{EAB7D3EA-B909-5C45-398B-DC24CC55F6EC}"/>
              </a:ext>
            </a:extLst>
          </p:cNvPr>
          <p:cNvPicPr>
            <a:picLocks noChangeAspect="1"/>
          </p:cNvPicPr>
          <p:nvPr/>
        </p:nvPicPr>
        <p:blipFill>
          <a:blip r:embed="rId2"/>
          <a:stretch>
            <a:fillRect/>
          </a:stretch>
        </p:blipFill>
        <p:spPr>
          <a:xfrm>
            <a:off x="0" y="4633"/>
            <a:ext cx="9348232" cy="6853367"/>
          </a:xfrm>
          <a:prstGeom prst="rect">
            <a:avLst/>
          </a:prstGeom>
        </p:spPr>
      </p:pic>
      <p:pic>
        <p:nvPicPr>
          <p:cNvPr id="13" name="Picture 12" descr="A picture containing building, stone, outdoor, brick&#10;&#10;Description automatically generated">
            <a:extLst>
              <a:ext uri="{FF2B5EF4-FFF2-40B4-BE49-F238E27FC236}">
                <a16:creationId xmlns:a16="http://schemas.microsoft.com/office/drawing/2014/main" id="{91CD1FF5-7014-E8A8-13C8-F0D2273DD003}"/>
              </a:ext>
            </a:extLst>
          </p:cNvPr>
          <p:cNvPicPr>
            <a:picLocks noChangeAspect="1"/>
          </p:cNvPicPr>
          <p:nvPr/>
        </p:nvPicPr>
        <p:blipFill rotWithShape="1">
          <a:blip r:embed="rId3"/>
          <a:srcRect l="-2384" r="6866" b="2879"/>
          <a:stretch/>
        </p:blipFill>
        <p:spPr>
          <a:xfrm>
            <a:off x="9447914" y="4237037"/>
            <a:ext cx="2006662" cy="2484438"/>
          </a:xfrm>
          <a:prstGeom prst="rect">
            <a:avLst/>
          </a:prstGeom>
        </p:spPr>
      </p:pic>
      <p:sp>
        <p:nvSpPr>
          <p:cNvPr id="15" name="Content Placeholder 13">
            <a:extLst>
              <a:ext uri="{FF2B5EF4-FFF2-40B4-BE49-F238E27FC236}">
                <a16:creationId xmlns:a16="http://schemas.microsoft.com/office/drawing/2014/main" id="{50B12AB4-3DFE-1721-88E7-594F8D1172D9}"/>
              </a:ext>
            </a:extLst>
          </p:cNvPr>
          <p:cNvSpPr txBox="1">
            <a:spLocks/>
          </p:cNvSpPr>
          <p:nvPr/>
        </p:nvSpPr>
        <p:spPr>
          <a:xfrm>
            <a:off x="9658885" y="3886199"/>
            <a:ext cx="1900466" cy="331788"/>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spc="15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badi" panose="020B0604020104020204" pitchFamily="34" charset="0"/>
              </a:rPr>
              <a:t>Front View</a:t>
            </a:r>
          </a:p>
        </p:txBody>
      </p:sp>
      <p:pic>
        <p:nvPicPr>
          <p:cNvPr id="16" name="Picture 15" descr="A picture containing tree, outdoor, stone, building&#10;&#10;Description automatically generated">
            <a:extLst>
              <a:ext uri="{FF2B5EF4-FFF2-40B4-BE49-F238E27FC236}">
                <a16:creationId xmlns:a16="http://schemas.microsoft.com/office/drawing/2014/main" id="{89E2BDDB-5182-29A6-7095-A990168BF96E}"/>
              </a:ext>
            </a:extLst>
          </p:cNvPr>
          <p:cNvPicPr>
            <a:picLocks noChangeAspect="1"/>
          </p:cNvPicPr>
          <p:nvPr/>
        </p:nvPicPr>
        <p:blipFill>
          <a:blip r:embed="rId4"/>
          <a:stretch>
            <a:fillRect/>
          </a:stretch>
        </p:blipFill>
        <p:spPr>
          <a:xfrm>
            <a:off x="10155026" y="1340664"/>
            <a:ext cx="1823426" cy="2431236"/>
          </a:xfrm>
          <a:prstGeom prst="rect">
            <a:avLst/>
          </a:prstGeom>
        </p:spPr>
      </p:pic>
    </p:spTree>
    <p:extLst>
      <p:ext uri="{BB962C8B-B14F-4D97-AF65-F5344CB8AC3E}">
        <p14:creationId xmlns:p14="http://schemas.microsoft.com/office/powerpoint/2010/main" val="1293143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D58AA783-BA5C-4D9E-92E7-17D180B2359B}"/>
              </a:ext>
            </a:extLst>
          </p:cNvPr>
          <p:cNvSpPr>
            <a:spLocks noGrp="1"/>
          </p:cNvSpPr>
          <p:nvPr>
            <p:ph sz="quarter" idx="15"/>
          </p:nvPr>
        </p:nvSpPr>
        <p:spPr>
          <a:xfrm>
            <a:off x="3683412" y="0"/>
            <a:ext cx="4825176" cy="1507396"/>
          </a:xfrm>
        </p:spPr>
        <p:txBody>
          <a:bodyPr/>
          <a:lstStyle/>
          <a:p>
            <a:pPr algn="ctr"/>
            <a:r>
              <a:rPr lang="en-US" sz="4400" dirty="0"/>
              <a:t>Doors and Windows</a:t>
            </a:r>
          </a:p>
        </p:txBody>
      </p:sp>
      <p:sp>
        <p:nvSpPr>
          <p:cNvPr id="6" name="Date Placeholder 5">
            <a:extLst>
              <a:ext uri="{FF2B5EF4-FFF2-40B4-BE49-F238E27FC236}">
                <a16:creationId xmlns:a16="http://schemas.microsoft.com/office/drawing/2014/main" id="{66D28B2C-3D68-4FDC-BAEC-E40E89C595E7}"/>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54AE5DA3-88C3-4AAE-AF91-23A251945E4A}"/>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EABB8EA9-DDE9-464C-8277-3961E2074AA0}"/>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11</a:t>
            </a:fld>
            <a:endParaRPr lang="en-US" dirty="0"/>
          </a:p>
        </p:txBody>
      </p:sp>
      <p:pic>
        <p:nvPicPr>
          <p:cNvPr id="3" name="Picture 2" descr="A stone building with statues in front of it&#10;&#10;Description automatically generated with medium confidence">
            <a:extLst>
              <a:ext uri="{FF2B5EF4-FFF2-40B4-BE49-F238E27FC236}">
                <a16:creationId xmlns:a16="http://schemas.microsoft.com/office/drawing/2014/main" id="{46E9DBD6-2472-4ECD-7A02-5F7CD98AE0B5}"/>
              </a:ext>
            </a:extLst>
          </p:cNvPr>
          <p:cNvPicPr>
            <a:picLocks noChangeAspect="1"/>
          </p:cNvPicPr>
          <p:nvPr/>
        </p:nvPicPr>
        <p:blipFill>
          <a:blip r:embed="rId2"/>
          <a:stretch>
            <a:fillRect/>
          </a:stretch>
        </p:blipFill>
        <p:spPr>
          <a:xfrm>
            <a:off x="710803" y="1515269"/>
            <a:ext cx="2870597" cy="3827462"/>
          </a:xfrm>
          <a:prstGeom prst="rect">
            <a:avLst/>
          </a:prstGeom>
        </p:spPr>
      </p:pic>
      <p:pic>
        <p:nvPicPr>
          <p:cNvPr id="5" name="Picture 4" descr="A window in a stone building&#10;&#10;Description automatically generated with medium confidence">
            <a:extLst>
              <a:ext uri="{FF2B5EF4-FFF2-40B4-BE49-F238E27FC236}">
                <a16:creationId xmlns:a16="http://schemas.microsoft.com/office/drawing/2014/main" id="{7CF7A3EC-F4AE-F86B-A121-26E43CE1B455}"/>
              </a:ext>
            </a:extLst>
          </p:cNvPr>
          <p:cNvPicPr>
            <a:picLocks noChangeAspect="1"/>
          </p:cNvPicPr>
          <p:nvPr/>
        </p:nvPicPr>
        <p:blipFill>
          <a:blip r:embed="rId3"/>
          <a:stretch>
            <a:fillRect/>
          </a:stretch>
        </p:blipFill>
        <p:spPr>
          <a:xfrm>
            <a:off x="4532710" y="2559843"/>
            <a:ext cx="2675334" cy="3567113"/>
          </a:xfrm>
          <a:prstGeom prst="rect">
            <a:avLst/>
          </a:prstGeom>
        </p:spPr>
      </p:pic>
      <p:pic>
        <p:nvPicPr>
          <p:cNvPr id="10" name="Picture 9" descr="A picture containing wall, indoor, stone&#10;&#10;Description automatically generated">
            <a:extLst>
              <a:ext uri="{FF2B5EF4-FFF2-40B4-BE49-F238E27FC236}">
                <a16:creationId xmlns:a16="http://schemas.microsoft.com/office/drawing/2014/main" id="{134E8ED1-DE82-BC86-BAF5-F3E0B11960B6}"/>
              </a:ext>
            </a:extLst>
          </p:cNvPr>
          <p:cNvPicPr>
            <a:picLocks noChangeAspect="1"/>
          </p:cNvPicPr>
          <p:nvPr/>
        </p:nvPicPr>
        <p:blipFill>
          <a:blip r:embed="rId4"/>
          <a:stretch>
            <a:fillRect/>
          </a:stretch>
        </p:blipFill>
        <p:spPr>
          <a:xfrm>
            <a:off x="8159354" y="1515269"/>
            <a:ext cx="3021806" cy="4029075"/>
          </a:xfrm>
          <a:prstGeom prst="rect">
            <a:avLst/>
          </a:prstGeom>
        </p:spPr>
      </p:pic>
    </p:spTree>
    <p:extLst>
      <p:ext uri="{BB962C8B-B14F-4D97-AF65-F5344CB8AC3E}">
        <p14:creationId xmlns:p14="http://schemas.microsoft.com/office/powerpoint/2010/main" val="96398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descr="A picture containing floor, stone, indoor, old&#10;&#10;Description automatically generated">
            <a:extLst>
              <a:ext uri="{FF2B5EF4-FFF2-40B4-BE49-F238E27FC236}">
                <a16:creationId xmlns:a16="http://schemas.microsoft.com/office/drawing/2014/main" id="{816BB522-6C92-670F-36BF-CA4D1A150982}"/>
              </a:ext>
            </a:extLst>
          </p:cNvPr>
          <p:cNvPicPr>
            <a:picLocks noChangeAspect="1"/>
          </p:cNvPicPr>
          <p:nvPr/>
        </p:nvPicPr>
        <p:blipFill>
          <a:blip r:embed="rId2"/>
          <a:stretch>
            <a:fillRect/>
          </a:stretch>
        </p:blipFill>
        <p:spPr>
          <a:xfrm>
            <a:off x="4981360" y="3771900"/>
            <a:ext cx="3170688" cy="2378016"/>
          </a:xfrm>
          <a:prstGeom prst="rect">
            <a:avLst/>
          </a:prstGeom>
        </p:spPr>
      </p:pic>
      <p:sp>
        <p:nvSpPr>
          <p:cNvPr id="14" name="Content Placeholder 13">
            <a:extLst>
              <a:ext uri="{FF2B5EF4-FFF2-40B4-BE49-F238E27FC236}">
                <a16:creationId xmlns:a16="http://schemas.microsoft.com/office/drawing/2014/main" id="{D58AA783-BA5C-4D9E-92E7-17D180B2359B}"/>
              </a:ext>
            </a:extLst>
          </p:cNvPr>
          <p:cNvSpPr>
            <a:spLocks noGrp="1"/>
          </p:cNvSpPr>
          <p:nvPr>
            <p:ph sz="quarter" idx="15"/>
          </p:nvPr>
        </p:nvSpPr>
        <p:spPr>
          <a:xfrm>
            <a:off x="55510" y="136525"/>
            <a:ext cx="2882900" cy="705708"/>
          </a:xfrm>
        </p:spPr>
        <p:txBody>
          <a:bodyPr/>
          <a:lstStyle/>
          <a:p>
            <a:pPr algn="ctr"/>
            <a:r>
              <a:rPr lang="en-US" sz="4400" dirty="0" err="1"/>
              <a:t>Furnitures</a:t>
            </a:r>
            <a:endParaRPr lang="en-US" sz="4400" dirty="0"/>
          </a:p>
        </p:txBody>
      </p:sp>
      <p:sp>
        <p:nvSpPr>
          <p:cNvPr id="6" name="Date Placeholder 5">
            <a:extLst>
              <a:ext uri="{FF2B5EF4-FFF2-40B4-BE49-F238E27FC236}">
                <a16:creationId xmlns:a16="http://schemas.microsoft.com/office/drawing/2014/main" id="{66D28B2C-3D68-4FDC-BAEC-E40E89C595E7}"/>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54AE5DA3-88C3-4AAE-AF91-23A251945E4A}"/>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EABB8EA9-DDE9-464C-8277-3961E2074AA0}"/>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12</a:t>
            </a:fld>
            <a:endParaRPr lang="en-US" dirty="0"/>
          </a:p>
        </p:txBody>
      </p:sp>
      <p:pic>
        <p:nvPicPr>
          <p:cNvPr id="4" name="Picture 3" descr="A picture containing indoor, floor, chair, room&#10;&#10;Description automatically generated">
            <a:extLst>
              <a:ext uri="{FF2B5EF4-FFF2-40B4-BE49-F238E27FC236}">
                <a16:creationId xmlns:a16="http://schemas.microsoft.com/office/drawing/2014/main" id="{9BAC95C3-FDC9-AF25-8806-8AEFCADBD2F3}"/>
              </a:ext>
            </a:extLst>
          </p:cNvPr>
          <p:cNvPicPr>
            <a:picLocks noChangeAspect="1"/>
          </p:cNvPicPr>
          <p:nvPr/>
        </p:nvPicPr>
        <p:blipFill>
          <a:blip r:embed="rId3"/>
          <a:stretch>
            <a:fillRect/>
          </a:stretch>
        </p:blipFill>
        <p:spPr>
          <a:xfrm>
            <a:off x="9135460" y="3979024"/>
            <a:ext cx="2618356" cy="1963767"/>
          </a:xfrm>
          <a:prstGeom prst="rect">
            <a:avLst/>
          </a:prstGeom>
        </p:spPr>
      </p:pic>
      <p:pic>
        <p:nvPicPr>
          <p:cNvPr id="10" name="Picture 9">
            <a:extLst>
              <a:ext uri="{FF2B5EF4-FFF2-40B4-BE49-F238E27FC236}">
                <a16:creationId xmlns:a16="http://schemas.microsoft.com/office/drawing/2014/main" id="{C1BEC7AA-92C4-70AC-1A93-2127F0EEFDEB}"/>
              </a:ext>
            </a:extLst>
          </p:cNvPr>
          <p:cNvPicPr>
            <a:picLocks noChangeAspect="1"/>
          </p:cNvPicPr>
          <p:nvPr/>
        </p:nvPicPr>
        <p:blipFill>
          <a:blip r:embed="rId4"/>
          <a:stretch>
            <a:fillRect/>
          </a:stretch>
        </p:blipFill>
        <p:spPr>
          <a:xfrm>
            <a:off x="5993713" y="1337427"/>
            <a:ext cx="3108341" cy="2331256"/>
          </a:xfrm>
          <a:prstGeom prst="rect">
            <a:avLst/>
          </a:prstGeom>
        </p:spPr>
      </p:pic>
      <p:pic>
        <p:nvPicPr>
          <p:cNvPr id="15" name="Picture 14" descr="A picture containing furniture, stone&#10;&#10;Description automatically generated">
            <a:extLst>
              <a:ext uri="{FF2B5EF4-FFF2-40B4-BE49-F238E27FC236}">
                <a16:creationId xmlns:a16="http://schemas.microsoft.com/office/drawing/2014/main" id="{2EE261E6-06B7-2EC9-DB8E-27B3074FCEC8}"/>
              </a:ext>
            </a:extLst>
          </p:cNvPr>
          <p:cNvPicPr>
            <a:picLocks noChangeAspect="1"/>
          </p:cNvPicPr>
          <p:nvPr/>
        </p:nvPicPr>
        <p:blipFill>
          <a:blip r:embed="rId5"/>
          <a:stretch>
            <a:fillRect/>
          </a:stretch>
        </p:blipFill>
        <p:spPr>
          <a:xfrm>
            <a:off x="176928" y="855791"/>
            <a:ext cx="2143341" cy="3590341"/>
          </a:xfrm>
          <a:prstGeom prst="rect">
            <a:avLst/>
          </a:prstGeom>
        </p:spPr>
      </p:pic>
      <p:pic>
        <p:nvPicPr>
          <p:cNvPr id="17" name="Picture 16" descr="A picture containing indoor, floor, furniture, stone&#10;&#10;Description automatically generated">
            <a:extLst>
              <a:ext uri="{FF2B5EF4-FFF2-40B4-BE49-F238E27FC236}">
                <a16:creationId xmlns:a16="http://schemas.microsoft.com/office/drawing/2014/main" id="{7F057798-B6BC-3E6C-0BC5-E55BCA56292E}"/>
              </a:ext>
            </a:extLst>
          </p:cNvPr>
          <p:cNvPicPr>
            <a:picLocks noChangeAspect="1"/>
          </p:cNvPicPr>
          <p:nvPr/>
        </p:nvPicPr>
        <p:blipFill>
          <a:blip r:embed="rId6"/>
          <a:stretch>
            <a:fillRect/>
          </a:stretch>
        </p:blipFill>
        <p:spPr>
          <a:xfrm>
            <a:off x="2541143" y="2648918"/>
            <a:ext cx="2178724" cy="3864769"/>
          </a:xfrm>
          <a:prstGeom prst="rect">
            <a:avLst/>
          </a:prstGeom>
        </p:spPr>
      </p:pic>
      <p:pic>
        <p:nvPicPr>
          <p:cNvPr id="19" name="Picture 18" descr="A picture containing indoor&#10;&#10;Description automatically generated">
            <a:extLst>
              <a:ext uri="{FF2B5EF4-FFF2-40B4-BE49-F238E27FC236}">
                <a16:creationId xmlns:a16="http://schemas.microsoft.com/office/drawing/2014/main" id="{177EDEF1-92A0-A54F-D21B-2502845CB91B}"/>
              </a:ext>
            </a:extLst>
          </p:cNvPr>
          <p:cNvPicPr>
            <a:picLocks noChangeAspect="1"/>
          </p:cNvPicPr>
          <p:nvPr/>
        </p:nvPicPr>
        <p:blipFill>
          <a:blip r:embed="rId7"/>
          <a:stretch>
            <a:fillRect/>
          </a:stretch>
        </p:blipFill>
        <p:spPr>
          <a:xfrm>
            <a:off x="9458011" y="136525"/>
            <a:ext cx="1895789" cy="2527718"/>
          </a:xfrm>
          <a:prstGeom prst="rect">
            <a:avLst/>
          </a:prstGeom>
        </p:spPr>
      </p:pic>
      <p:pic>
        <p:nvPicPr>
          <p:cNvPr id="23" name="Picture 22" descr="A picture containing building, outdoor, tree, brick&#10;&#10;Description automatically generated">
            <a:extLst>
              <a:ext uri="{FF2B5EF4-FFF2-40B4-BE49-F238E27FC236}">
                <a16:creationId xmlns:a16="http://schemas.microsoft.com/office/drawing/2014/main" id="{4A2D9E98-9028-58EB-DEB9-4A6A8E338BC8}"/>
              </a:ext>
            </a:extLst>
          </p:cNvPr>
          <p:cNvPicPr>
            <a:picLocks noChangeAspect="1"/>
          </p:cNvPicPr>
          <p:nvPr/>
        </p:nvPicPr>
        <p:blipFill>
          <a:blip r:embed="rId8"/>
          <a:stretch>
            <a:fillRect/>
          </a:stretch>
        </p:blipFill>
        <p:spPr>
          <a:xfrm>
            <a:off x="3807969" y="213861"/>
            <a:ext cx="1748442" cy="2331256"/>
          </a:xfrm>
          <a:prstGeom prst="rect">
            <a:avLst/>
          </a:prstGeom>
        </p:spPr>
      </p:pic>
    </p:spTree>
    <p:extLst>
      <p:ext uri="{BB962C8B-B14F-4D97-AF65-F5344CB8AC3E}">
        <p14:creationId xmlns:p14="http://schemas.microsoft.com/office/powerpoint/2010/main" val="3381538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a:extLst>
              <a:ext uri="{FF2B5EF4-FFF2-40B4-BE49-F238E27FC236}">
                <a16:creationId xmlns:a16="http://schemas.microsoft.com/office/drawing/2014/main" id="{DAB2E359-9088-4DB5-2630-07E7F4561B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 Placeholder 13">
            <a:extLst>
              <a:ext uri="{FF2B5EF4-FFF2-40B4-BE49-F238E27FC236}">
                <a16:creationId xmlns:a16="http://schemas.microsoft.com/office/drawing/2014/main" id="{AEA69691-8BD9-C81D-0EBE-50A78DB0A91D}"/>
              </a:ext>
            </a:extLst>
          </p:cNvPr>
          <p:cNvSpPr txBox="1">
            <a:spLocks/>
          </p:cNvSpPr>
          <p:nvPr/>
        </p:nvSpPr>
        <p:spPr>
          <a:xfrm>
            <a:off x="4130774" y="2523510"/>
            <a:ext cx="3930452" cy="468155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a:solidFill>
                  <a:srgbClr val="000000"/>
                </a:solidFill>
                <a:ea typeface="Times New Roman" panose="02020603050405020304" pitchFamily="18" charset="0"/>
                <a:hlinkClick r:id="rId2"/>
              </a:rPr>
              <a:t>https://www.re-thinkingthefuture.com/city-and-architecture/a5610-an-overview-of-lebanese-architecture/</a:t>
            </a:r>
            <a:r>
              <a:rPr lang="en-US" dirty="0">
                <a:solidFill>
                  <a:srgbClr val="000000"/>
                </a:solidFill>
                <a:ea typeface="Times New Roman" panose="02020603050405020304" pitchFamily="18" charset="0"/>
              </a:rPr>
              <a:t> </a:t>
            </a:r>
          </a:p>
          <a:p>
            <a:r>
              <a:rPr lang="en-US" sz="1600" b="1" u="sng" spc="150" dirty="0">
                <a:solidFill>
                  <a:schemeClr val="bg1">
                    <a:lumMod val="95000"/>
                  </a:schemeClr>
                </a:solidFill>
                <a:latin typeface="Adobe Garamond Pro Bold" panose="02020702060506020403" pitchFamily="18" charset="0"/>
                <a:ea typeface="+mj-ea"/>
                <a:cs typeface="Arial" panose="020B0604020202020204" pitchFamily="34" charset="0"/>
              </a:rPr>
              <a:t>The Book: </a:t>
            </a:r>
            <a:r>
              <a:rPr lang="en-US" sz="1600" b="1" spc="150" dirty="0">
                <a:solidFill>
                  <a:schemeClr val="bg1">
                    <a:lumMod val="95000"/>
                  </a:schemeClr>
                </a:solidFill>
                <a:latin typeface="Adobe Garamond Pro Bold" panose="02020702060506020403" pitchFamily="18" charset="0"/>
                <a:ea typeface="+mj-ea"/>
                <a:cs typeface="Arial" panose="020B0604020202020204" pitchFamily="34" charset="0"/>
              </a:rPr>
              <a:t>Architecture in Lebanon By Friedrich </a:t>
            </a:r>
            <a:r>
              <a:rPr lang="en-US" sz="1600" b="1" spc="150" dirty="0" err="1">
                <a:solidFill>
                  <a:schemeClr val="bg1">
                    <a:lumMod val="95000"/>
                  </a:schemeClr>
                </a:solidFill>
                <a:latin typeface="Adobe Garamond Pro Bold" panose="02020702060506020403" pitchFamily="18" charset="0"/>
                <a:ea typeface="+mj-ea"/>
                <a:cs typeface="Arial" panose="020B0604020202020204" pitchFamily="34" charset="0"/>
              </a:rPr>
              <a:t>Ragette</a:t>
            </a:r>
            <a:endParaRPr lang="en-US" sz="1600" b="1" spc="150" dirty="0">
              <a:solidFill>
                <a:schemeClr val="bg1">
                  <a:lumMod val="95000"/>
                </a:schemeClr>
              </a:solidFill>
              <a:latin typeface="Adobe Garamond Pro Bold" panose="02020702060506020403" pitchFamily="18" charset="0"/>
              <a:ea typeface="+mj-ea"/>
              <a:cs typeface="Arial" panose="020B0604020202020204" pitchFamily="34" charset="0"/>
            </a:endParaRPr>
          </a:p>
          <a:p>
            <a:r>
              <a:rPr lang="en-US" sz="1800" b="1" spc="150" dirty="0">
                <a:solidFill>
                  <a:schemeClr val="bg1">
                    <a:lumMod val="95000"/>
                  </a:schemeClr>
                </a:solidFill>
                <a:latin typeface="Adobe Garamond Pro Bold" panose="02020702060506020403" pitchFamily="18" charset="0"/>
                <a:ea typeface="+mj-ea"/>
                <a:cs typeface="Arial" panose="020B0604020202020204" pitchFamily="34" charset="0"/>
              </a:rPr>
              <a:t> </a:t>
            </a:r>
          </a:p>
        </p:txBody>
      </p:sp>
      <p:sp>
        <p:nvSpPr>
          <p:cNvPr id="7" name="Title 1">
            <a:extLst>
              <a:ext uri="{FF2B5EF4-FFF2-40B4-BE49-F238E27FC236}">
                <a16:creationId xmlns:a16="http://schemas.microsoft.com/office/drawing/2014/main" id="{666EB356-FF87-6EF0-8FAA-C35DE14FAF38}"/>
              </a:ext>
            </a:extLst>
          </p:cNvPr>
          <p:cNvSpPr txBox="1">
            <a:spLocks/>
          </p:cNvSpPr>
          <p:nvPr/>
        </p:nvSpPr>
        <p:spPr>
          <a:xfrm>
            <a:off x="215153" y="823284"/>
            <a:ext cx="5229226" cy="68289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pPr fontAlgn="base"/>
            <a:r>
              <a:rPr lang="en-US" sz="4000" b="1" u="sng" dirty="0">
                <a:solidFill>
                  <a:schemeClr val="bg1">
                    <a:lumMod val="95000"/>
                  </a:schemeClr>
                </a:solidFill>
                <a:latin typeface="Adobe Garamond Pro Bold" panose="02020702060506020403" pitchFamily="18" charset="0"/>
                <a:cs typeface="Arial" panose="020B0604020202020204" pitchFamily="34" charset="0"/>
              </a:rPr>
              <a:t>References</a:t>
            </a:r>
          </a:p>
        </p:txBody>
      </p:sp>
      <p:sp>
        <p:nvSpPr>
          <p:cNvPr id="8" name="Title 1">
            <a:extLst>
              <a:ext uri="{FF2B5EF4-FFF2-40B4-BE49-F238E27FC236}">
                <a16:creationId xmlns:a16="http://schemas.microsoft.com/office/drawing/2014/main" id="{3FC8036C-8197-3ED9-5A5A-589994A9267D}"/>
              </a:ext>
            </a:extLst>
          </p:cNvPr>
          <p:cNvSpPr txBox="1">
            <a:spLocks/>
          </p:cNvSpPr>
          <p:nvPr/>
        </p:nvSpPr>
        <p:spPr>
          <a:xfrm>
            <a:off x="304799" y="1047561"/>
            <a:ext cx="6749144" cy="562559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pPr algn="l" fontAlgn="base"/>
            <a:endParaRPr lang="en-US" sz="1800" dirty="0">
              <a:solidFill>
                <a:schemeClr val="bg1">
                  <a:lumMod val="95000"/>
                </a:schemeClr>
              </a:solidFill>
              <a:latin typeface="Adobe Garamond Pro Bold" panose="02020702060506020403" pitchFamily="18" charset="0"/>
              <a:cs typeface="Arial" panose="020B0604020202020204" pitchFamily="34" charset="0"/>
            </a:endParaRPr>
          </a:p>
        </p:txBody>
      </p:sp>
      <p:pic>
        <p:nvPicPr>
          <p:cNvPr id="1026" name="Picture 2">
            <a:extLst>
              <a:ext uri="{FF2B5EF4-FFF2-40B4-BE49-F238E27FC236}">
                <a16:creationId xmlns:a16="http://schemas.microsoft.com/office/drawing/2014/main" id="{60494A77-19EE-7F6B-BF41-4B5D17907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921" y="1685996"/>
            <a:ext cx="2076450" cy="2857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434140A-03EB-A92C-6141-B847776B3AB6}"/>
              </a:ext>
            </a:extLst>
          </p:cNvPr>
          <p:cNvSpPr txBox="1"/>
          <p:nvPr/>
        </p:nvSpPr>
        <p:spPr>
          <a:xfrm>
            <a:off x="8452229" y="6117409"/>
            <a:ext cx="3717467" cy="369332"/>
          </a:xfrm>
          <a:prstGeom prst="rect">
            <a:avLst/>
          </a:prstGeom>
          <a:noFill/>
        </p:spPr>
        <p:txBody>
          <a:bodyPr wrap="square">
            <a:spAutoFit/>
          </a:bodyPr>
          <a:lstStyle/>
          <a:p>
            <a:r>
              <a:rPr lang="en-US" b="0" i="0" u="sng" dirty="0">
                <a:solidFill>
                  <a:srgbClr val="5268FF"/>
                </a:solidFill>
                <a:effectLst/>
                <a:latin typeface="Fakt Pro Medium"/>
                <a:hlinkClick r:id="rId4"/>
              </a:rPr>
              <a:t>Link to The Traditional House Video</a:t>
            </a:r>
            <a:r>
              <a:rPr lang="en-US" b="0" i="0" u="sng" dirty="0">
                <a:solidFill>
                  <a:srgbClr val="5268FF"/>
                </a:solidFill>
                <a:effectLst/>
                <a:latin typeface="Fakt Pro Medium"/>
              </a:rPr>
              <a:t> </a:t>
            </a:r>
            <a:endParaRPr lang="en-US" dirty="0"/>
          </a:p>
        </p:txBody>
      </p:sp>
      <p:pic>
        <p:nvPicPr>
          <p:cNvPr id="13" name="Picture 12" descr="A picture containing mountain, outdoor, nature, hillside&#10;&#10;Description automatically generated">
            <a:extLst>
              <a:ext uri="{FF2B5EF4-FFF2-40B4-BE49-F238E27FC236}">
                <a16:creationId xmlns:a16="http://schemas.microsoft.com/office/drawing/2014/main" id="{92613642-8D76-3F85-88A1-FCF043A23D6E}"/>
              </a:ext>
            </a:extLst>
          </p:cNvPr>
          <p:cNvPicPr>
            <a:picLocks noChangeAspect="1"/>
          </p:cNvPicPr>
          <p:nvPr/>
        </p:nvPicPr>
        <p:blipFill>
          <a:blip r:embed="rId5"/>
          <a:stretch>
            <a:fillRect/>
          </a:stretch>
        </p:blipFill>
        <p:spPr>
          <a:xfrm>
            <a:off x="6096000" y="5548459"/>
            <a:ext cx="2142270" cy="1177405"/>
          </a:xfrm>
          <a:prstGeom prst="rect">
            <a:avLst/>
          </a:prstGeom>
        </p:spPr>
      </p:pic>
      <p:pic>
        <p:nvPicPr>
          <p:cNvPr id="16" name="Graphic 15" descr="Play with solid fill">
            <a:extLst>
              <a:ext uri="{FF2B5EF4-FFF2-40B4-BE49-F238E27FC236}">
                <a16:creationId xmlns:a16="http://schemas.microsoft.com/office/drawing/2014/main" id="{C0225620-73DB-9042-9755-212B06B281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159" y="5679961"/>
            <a:ext cx="914400" cy="914400"/>
          </a:xfrm>
          <a:prstGeom prst="rect">
            <a:avLst/>
          </a:prstGeom>
        </p:spPr>
      </p:pic>
    </p:spTree>
    <p:extLst>
      <p:ext uri="{BB962C8B-B14F-4D97-AF65-F5344CB8AC3E}">
        <p14:creationId xmlns:p14="http://schemas.microsoft.com/office/powerpoint/2010/main" val="2293339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8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37B2CE-950B-5F50-33EE-A546253F2859}"/>
              </a:ext>
            </a:extLst>
          </p:cNvPr>
          <p:cNvPicPr>
            <a:picLocks noChangeAspect="1"/>
          </p:cNvPicPr>
          <p:nvPr/>
        </p:nvPicPr>
        <p:blipFill>
          <a:blip r:embed="rId2"/>
          <a:stretch>
            <a:fillRect/>
          </a:stretch>
        </p:blipFill>
        <p:spPr>
          <a:xfrm>
            <a:off x="5739707" y="2745366"/>
            <a:ext cx="4635029" cy="2661521"/>
          </a:xfrm>
          <a:prstGeom prst="rect">
            <a:avLst/>
          </a:prstGeom>
        </p:spPr>
      </p:pic>
      <p:sp>
        <p:nvSpPr>
          <p:cNvPr id="8" name="TextBox 7">
            <a:extLst>
              <a:ext uri="{FF2B5EF4-FFF2-40B4-BE49-F238E27FC236}">
                <a16:creationId xmlns:a16="http://schemas.microsoft.com/office/drawing/2014/main" id="{8586D3ED-04D6-75C2-4B73-638E6880AC2D}"/>
              </a:ext>
            </a:extLst>
          </p:cNvPr>
          <p:cNvSpPr txBox="1"/>
          <p:nvPr/>
        </p:nvSpPr>
        <p:spPr>
          <a:xfrm>
            <a:off x="337930" y="2745366"/>
            <a:ext cx="4845697" cy="2800767"/>
          </a:xfrm>
          <a:prstGeom prst="rect">
            <a:avLst/>
          </a:prstGeom>
          <a:noFill/>
        </p:spPr>
        <p:txBody>
          <a:bodyPr wrap="square">
            <a:spAutoFit/>
          </a:bodyPr>
          <a:lstStyle/>
          <a:p>
            <a:r>
              <a:rPr lang="en-US" sz="1600" dirty="0">
                <a:solidFill>
                  <a:schemeClr val="bg1">
                    <a:lumMod val="95000"/>
                  </a:schemeClr>
                </a:solidFill>
                <a:latin typeface="Algerian" panose="04020705040A02060702" pitchFamily="82" charset="0"/>
                <a:ea typeface="Adobe Fan Heiti Std B" panose="020B0700000000000000" pitchFamily="34" charset="-128"/>
                <a:cs typeface="Adobe Devanagari" panose="02040503050201020203" pitchFamily="18" charset="0"/>
              </a:rPr>
              <a:t>Lebanon</a:t>
            </a:r>
            <a:r>
              <a:rPr lang="en-US" sz="1600" dirty="0">
                <a:solidFill>
                  <a:schemeClr val="bg1">
                    <a:lumMod val="95000"/>
                  </a:schemeClr>
                </a:solidFill>
                <a:latin typeface="Adobe Devanagari" panose="02040503050201020203" pitchFamily="18" charset="0"/>
                <a:cs typeface="Adobe Devanagari" panose="02040503050201020203" pitchFamily="18" charset="0"/>
              </a:rPr>
              <a:t> is one of the world’s oldest countries. The main concept behind Lebanese residential architecture, is its deep-rooted connection and harmony with nature. </a:t>
            </a:r>
          </a:p>
          <a:p>
            <a:r>
              <a:rPr lang="en-US" sz="1600" dirty="0">
                <a:solidFill>
                  <a:schemeClr val="bg1">
                    <a:lumMod val="95000"/>
                  </a:schemeClr>
                </a:solidFill>
                <a:latin typeface="Adobe Devanagari" panose="02040503050201020203" pitchFamily="18" charset="0"/>
                <a:cs typeface="Adobe Devanagari" panose="02040503050201020203" pitchFamily="18" charset="0"/>
              </a:rPr>
              <a:t>The first houses were built with simplicity and proportions, a mirror that reflects the inhabitants’ way of life. </a:t>
            </a:r>
          </a:p>
          <a:p>
            <a:r>
              <a:rPr lang="en-US" sz="1600" dirty="0">
                <a:solidFill>
                  <a:schemeClr val="bg1">
                    <a:lumMod val="95000"/>
                  </a:schemeClr>
                </a:solidFill>
                <a:latin typeface="Adobe Devanagari" panose="02040503050201020203" pitchFamily="18" charset="0"/>
                <a:cs typeface="Adobe Devanagari" panose="02040503050201020203" pitchFamily="18" charset="0"/>
              </a:rPr>
              <a:t>Lebanese people took special care of the land they owned and lived from it. </a:t>
            </a:r>
          </a:p>
          <a:p>
            <a:r>
              <a:rPr lang="en-US" sz="1600" dirty="0">
                <a:solidFill>
                  <a:schemeClr val="bg1">
                    <a:lumMod val="95000"/>
                  </a:schemeClr>
                </a:solidFill>
                <a:latin typeface="Adobe Devanagari" panose="02040503050201020203" pitchFamily="18" charset="0"/>
                <a:cs typeface="Adobe Devanagari" panose="02040503050201020203" pitchFamily="18" charset="0"/>
              </a:rPr>
              <a:t>It’s a non-sophisticated architecture, made from stone and wood, rigid and unbending to the passing of time, and until today these houses still stand in their grounds firmly and steadfast, like the cedars of their country.</a:t>
            </a:r>
          </a:p>
        </p:txBody>
      </p:sp>
    </p:spTree>
    <p:extLst>
      <p:ext uri="{BB962C8B-B14F-4D97-AF65-F5344CB8AC3E}">
        <p14:creationId xmlns:p14="http://schemas.microsoft.com/office/powerpoint/2010/main" val="1249308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Date Placeholder 98">
            <a:extLst>
              <a:ext uri="{FF2B5EF4-FFF2-40B4-BE49-F238E27FC236}">
                <a16:creationId xmlns:a16="http://schemas.microsoft.com/office/drawing/2014/main" id="{3191FFF3-A13C-4DD5-99FF-0AC1F4352FE2}"/>
              </a:ext>
            </a:extLst>
          </p:cNvPr>
          <p:cNvSpPr>
            <a:spLocks noGrp="1"/>
          </p:cNvSpPr>
          <p:nvPr>
            <p:ph type="dt" sz="half" idx="10"/>
          </p:nvPr>
        </p:nvSpPr>
        <p:spPr>
          <a:xfrm>
            <a:off x="838200" y="6356350"/>
            <a:ext cx="2743200" cy="365125"/>
          </a:xfrm>
        </p:spPr>
        <p:txBody>
          <a:bodyPr/>
          <a:lstStyle/>
          <a:p>
            <a:r>
              <a:rPr lang="en-US" dirty="0"/>
              <a:t>20XX</a:t>
            </a:r>
          </a:p>
        </p:txBody>
      </p:sp>
      <p:sp>
        <p:nvSpPr>
          <p:cNvPr id="100" name="Footer Placeholder 99">
            <a:extLst>
              <a:ext uri="{FF2B5EF4-FFF2-40B4-BE49-F238E27FC236}">
                <a16:creationId xmlns:a16="http://schemas.microsoft.com/office/drawing/2014/main" id="{7FCD6C83-54F4-41AF-A1C6-21957B4C865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11" name="TextBox 10">
            <a:extLst>
              <a:ext uri="{FF2B5EF4-FFF2-40B4-BE49-F238E27FC236}">
                <a16:creationId xmlns:a16="http://schemas.microsoft.com/office/drawing/2014/main" id="{1A4F5A2F-C5F7-CA9C-D81E-162D489E55BA}"/>
              </a:ext>
            </a:extLst>
          </p:cNvPr>
          <p:cNvSpPr txBox="1"/>
          <p:nvPr/>
        </p:nvSpPr>
        <p:spPr>
          <a:xfrm>
            <a:off x="309887" y="-43063"/>
            <a:ext cx="11034388" cy="646331"/>
          </a:xfrm>
          <a:prstGeom prst="rect">
            <a:avLst/>
          </a:prstGeom>
          <a:noFill/>
        </p:spPr>
        <p:txBody>
          <a:bodyPr wrap="square">
            <a:spAutoFit/>
          </a:bodyPr>
          <a:lstStyle/>
          <a:p>
            <a:pPr algn="ctr"/>
            <a:r>
              <a:rPr lang="en-US" sz="3600" spc="150" dirty="0">
                <a:solidFill>
                  <a:schemeClr val="tx1">
                    <a:lumMod val="75000"/>
                    <a:lumOff val="25000"/>
                  </a:schemeClr>
                </a:solidFill>
                <a:latin typeface="+mj-lt"/>
                <a:ea typeface="+mj-ea"/>
                <a:cs typeface="+mj-cs"/>
              </a:rPr>
              <a:t>Influencing Factors on Lebanese House</a:t>
            </a:r>
          </a:p>
        </p:txBody>
      </p:sp>
      <p:sp>
        <p:nvSpPr>
          <p:cNvPr id="14" name="Title 1">
            <a:extLst>
              <a:ext uri="{FF2B5EF4-FFF2-40B4-BE49-F238E27FC236}">
                <a16:creationId xmlns:a16="http://schemas.microsoft.com/office/drawing/2014/main" id="{B73FEA5E-94E5-3B83-1F19-491ACDCB345D}"/>
              </a:ext>
            </a:extLst>
          </p:cNvPr>
          <p:cNvSpPr>
            <a:spLocks noGrp="1"/>
          </p:cNvSpPr>
          <p:nvPr>
            <p:ph type="title"/>
          </p:nvPr>
        </p:nvSpPr>
        <p:spPr>
          <a:xfrm>
            <a:off x="1066800" y="700797"/>
            <a:ext cx="2971800" cy="499183"/>
          </a:xfrm>
        </p:spPr>
        <p:txBody>
          <a:bodyPr>
            <a:normAutofit fontScale="90000"/>
          </a:bodyPr>
          <a:lstStyle/>
          <a:p>
            <a:r>
              <a:rPr lang="en-US" sz="4400" dirty="0"/>
              <a:t>Geography</a:t>
            </a:r>
            <a:endParaRPr lang="en-US" dirty="0"/>
          </a:p>
        </p:txBody>
      </p:sp>
      <p:pic>
        <p:nvPicPr>
          <p:cNvPr id="40" name="Picture 39">
            <a:extLst>
              <a:ext uri="{FF2B5EF4-FFF2-40B4-BE49-F238E27FC236}">
                <a16:creationId xmlns:a16="http://schemas.microsoft.com/office/drawing/2014/main" id="{31F1E5C0-93B2-3C69-7728-58C39BF69C91}"/>
              </a:ext>
            </a:extLst>
          </p:cNvPr>
          <p:cNvPicPr>
            <a:picLocks noChangeAspect="1"/>
          </p:cNvPicPr>
          <p:nvPr/>
        </p:nvPicPr>
        <p:blipFill>
          <a:blip r:embed="rId2"/>
          <a:stretch>
            <a:fillRect/>
          </a:stretch>
        </p:blipFill>
        <p:spPr>
          <a:xfrm>
            <a:off x="193029" y="1297510"/>
            <a:ext cx="2198521" cy="2328544"/>
          </a:xfrm>
          <a:prstGeom prst="rect">
            <a:avLst/>
          </a:prstGeom>
          <a:solidFill>
            <a:schemeClr val="accent1">
              <a:alpha val="0"/>
            </a:schemeClr>
          </a:solidFill>
        </p:spPr>
      </p:pic>
      <p:pic>
        <p:nvPicPr>
          <p:cNvPr id="41" name="Picture Placeholder 6">
            <a:extLst>
              <a:ext uri="{FF2B5EF4-FFF2-40B4-BE49-F238E27FC236}">
                <a16:creationId xmlns:a16="http://schemas.microsoft.com/office/drawing/2014/main" id="{DDF8242B-73E3-7F84-DC0B-FCDF9D800325}"/>
              </a:ext>
            </a:extLst>
          </p:cNvPr>
          <p:cNvPicPr>
            <a:picLocks noChangeAspect="1"/>
          </p:cNvPicPr>
          <p:nvPr/>
        </p:nvPicPr>
        <p:blipFill>
          <a:blip r:embed="rId3"/>
          <a:srcRect l="20748" r="20748"/>
          <a:stretch>
            <a:fillRect/>
          </a:stretch>
        </p:blipFill>
        <p:spPr>
          <a:xfrm>
            <a:off x="2559091" y="2063514"/>
            <a:ext cx="1950816" cy="2592191"/>
          </a:xfrm>
          <a:prstGeom prst="rect">
            <a:avLst/>
          </a:prstGeom>
          <a:pattFill prst="pct5">
            <a:fgClr>
              <a:schemeClr val="accent1"/>
            </a:fgClr>
            <a:bgClr>
              <a:schemeClr val="bg1"/>
            </a:bgClr>
          </a:pattFill>
        </p:spPr>
      </p:pic>
      <p:sp>
        <p:nvSpPr>
          <p:cNvPr id="46" name="TextBox 45">
            <a:extLst>
              <a:ext uri="{FF2B5EF4-FFF2-40B4-BE49-F238E27FC236}">
                <a16:creationId xmlns:a16="http://schemas.microsoft.com/office/drawing/2014/main" id="{97CE70D7-B4CA-EBD4-8FA5-4CACD9A0BD19}"/>
              </a:ext>
            </a:extLst>
          </p:cNvPr>
          <p:cNvSpPr txBox="1"/>
          <p:nvPr/>
        </p:nvSpPr>
        <p:spPr>
          <a:xfrm>
            <a:off x="190754" y="3571671"/>
            <a:ext cx="2198521" cy="369332"/>
          </a:xfrm>
          <a:prstGeom prst="rect">
            <a:avLst/>
          </a:prstGeom>
          <a:noFill/>
        </p:spPr>
        <p:txBody>
          <a:bodyPr wrap="square">
            <a:spAutoFit/>
          </a:bodyPr>
          <a:lstStyle/>
          <a:p>
            <a:pPr algn="ctr"/>
            <a:r>
              <a:rPr lang="en-US" dirty="0">
                <a:solidFill>
                  <a:schemeClr val="tx2"/>
                </a:solidFill>
                <a:latin typeface="Adobe Devanagari" panose="02040503050201020203" pitchFamily="18" charset="0"/>
                <a:cs typeface="Adobe Devanagari" panose="02040503050201020203" pitchFamily="18" charset="0"/>
              </a:rPr>
              <a:t>Armenian Cathedral</a:t>
            </a:r>
          </a:p>
        </p:txBody>
      </p:sp>
      <p:sp>
        <p:nvSpPr>
          <p:cNvPr id="48" name="TextBox 47">
            <a:extLst>
              <a:ext uri="{FF2B5EF4-FFF2-40B4-BE49-F238E27FC236}">
                <a16:creationId xmlns:a16="http://schemas.microsoft.com/office/drawing/2014/main" id="{D06E54E5-9893-6426-49DA-4F3B3E43D75B}"/>
              </a:ext>
            </a:extLst>
          </p:cNvPr>
          <p:cNvSpPr txBox="1"/>
          <p:nvPr/>
        </p:nvSpPr>
        <p:spPr>
          <a:xfrm>
            <a:off x="2703910" y="4655705"/>
            <a:ext cx="1754980" cy="369332"/>
          </a:xfrm>
          <a:prstGeom prst="rect">
            <a:avLst/>
          </a:prstGeom>
          <a:noFill/>
        </p:spPr>
        <p:txBody>
          <a:bodyPr wrap="square">
            <a:spAutoFit/>
          </a:bodyPr>
          <a:lstStyle/>
          <a:p>
            <a:pPr algn="ctr"/>
            <a:r>
              <a:rPr lang="en-US" dirty="0" err="1">
                <a:solidFill>
                  <a:schemeClr val="tx2"/>
                </a:solidFill>
                <a:latin typeface="Adobe Devanagari" panose="02040503050201020203" pitchFamily="18" charset="0"/>
                <a:cs typeface="Adobe Devanagari" panose="02040503050201020203" pitchFamily="18" charset="0"/>
              </a:rPr>
              <a:t>Beiteddine</a:t>
            </a:r>
            <a:r>
              <a:rPr lang="en-US" dirty="0">
                <a:solidFill>
                  <a:schemeClr val="tx2"/>
                </a:solidFill>
                <a:latin typeface="Adobe Devanagari" panose="02040503050201020203" pitchFamily="18" charset="0"/>
                <a:cs typeface="Adobe Devanagari" panose="02040503050201020203" pitchFamily="18" charset="0"/>
              </a:rPr>
              <a:t> Palace</a:t>
            </a:r>
          </a:p>
        </p:txBody>
      </p:sp>
      <p:sp>
        <p:nvSpPr>
          <p:cNvPr id="50" name="TextBox 49">
            <a:extLst>
              <a:ext uri="{FF2B5EF4-FFF2-40B4-BE49-F238E27FC236}">
                <a16:creationId xmlns:a16="http://schemas.microsoft.com/office/drawing/2014/main" id="{13BA0092-7FAA-D2A5-6DCD-F71B994B1774}"/>
              </a:ext>
            </a:extLst>
          </p:cNvPr>
          <p:cNvSpPr txBox="1"/>
          <p:nvPr/>
        </p:nvSpPr>
        <p:spPr>
          <a:xfrm>
            <a:off x="225600" y="3894137"/>
            <a:ext cx="2392275" cy="2462213"/>
          </a:xfrm>
          <a:prstGeom prst="rect">
            <a:avLst/>
          </a:prstGeom>
          <a:noFill/>
        </p:spPr>
        <p:txBody>
          <a:bodyPr wrap="square">
            <a:spAutoFit/>
          </a:bodyPr>
          <a:lstStyle/>
          <a:p>
            <a:r>
              <a:rPr lang="en-US" sz="1400" dirty="0">
                <a:solidFill>
                  <a:schemeClr val="accent4">
                    <a:lumMod val="50000"/>
                  </a:schemeClr>
                </a:solidFill>
                <a:latin typeface="Adobe Devanagari" panose="02040503050201020203" pitchFamily="18" charset="0"/>
                <a:cs typeface="Adobe Devanagari" panose="02040503050201020203" pitchFamily="18" charset="0"/>
              </a:rPr>
              <a:t>It embodied the historical and religious architecture that formed a natural </a:t>
            </a:r>
            <a:r>
              <a:rPr lang="en-US" sz="1400" dirty="0" err="1">
                <a:solidFill>
                  <a:schemeClr val="accent4">
                    <a:lumMod val="50000"/>
                  </a:schemeClr>
                </a:solidFill>
                <a:latin typeface="Adobe Devanagari" panose="02040503050201020203" pitchFamily="18" charset="0"/>
                <a:cs typeface="Adobe Devanagari" panose="02040503050201020203" pitchFamily="18" charset="0"/>
              </a:rPr>
              <a:t>natural</a:t>
            </a:r>
            <a:r>
              <a:rPr lang="en-US" sz="1400" dirty="0">
                <a:solidFill>
                  <a:schemeClr val="accent4">
                    <a:lumMod val="50000"/>
                  </a:schemeClr>
                </a:solidFill>
                <a:latin typeface="Adobe Devanagari" panose="02040503050201020203" pitchFamily="18" charset="0"/>
                <a:cs typeface="Adobe Devanagari" panose="02040503050201020203" pitchFamily="18" charset="0"/>
              </a:rPr>
              <a:t> environment, it was influenced by the Phoenicians, the Romans, the </a:t>
            </a:r>
            <a:r>
              <a:rPr lang="en-US" sz="1400" dirty="0" err="1">
                <a:solidFill>
                  <a:schemeClr val="accent4">
                    <a:lumMod val="50000"/>
                  </a:schemeClr>
                </a:solidFill>
                <a:latin typeface="Adobe Devanagari" panose="02040503050201020203" pitchFamily="18" charset="0"/>
                <a:cs typeface="Adobe Devanagari" panose="02040503050201020203" pitchFamily="18" charset="0"/>
              </a:rPr>
              <a:t>Zantes</a:t>
            </a:r>
            <a:r>
              <a:rPr lang="en-US" sz="1400" dirty="0">
                <a:solidFill>
                  <a:schemeClr val="accent4">
                    <a:lumMod val="50000"/>
                  </a:schemeClr>
                </a:solidFill>
                <a:latin typeface="Adobe Devanagari" panose="02040503050201020203" pitchFamily="18" charset="0"/>
                <a:cs typeface="Adobe Devanagari" panose="02040503050201020203" pitchFamily="18" charset="0"/>
              </a:rPr>
              <a:t>, the Romans, the Crusaders, the Mamluks, the Ottomans and the French, in addition to that it is home to a wonderful mother of modern and contemporary architecture</a:t>
            </a:r>
            <a:r>
              <a:rPr lang="en-US" sz="1400" dirty="0">
                <a:solidFill>
                  <a:schemeClr val="bg1"/>
                </a:solidFill>
                <a:latin typeface="Adobe Devanagari" panose="02040503050201020203" pitchFamily="18" charset="0"/>
                <a:cs typeface="Adobe Devanagari" panose="02040503050201020203" pitchFamily="18" charset="0"/>
              </a:rPr>
              <a:t>.</a:t>
            </a:r>
          </a:p>
        </p:txBody>
      </p:sp>
      <p:sp>
        <p:nvSpPr>
          <p:cNvPr id="52" name="TextBox 51">
            <a:extLst>
              <a:ext uri="{FF2B5EF4-FFF2-40B4-BE49-F238E27FC236}">
                <a16:creationId xmlns:a16="http://schemas.microsoft.com/office/drawing/2014/main" id="{B9E21EBF-A744-7442-116B-675C678BB758}"/>
              </a:ext>
            </a:extLst>
          </p:cNvPr>
          <p:cNvSpPr txBox="1"/>
          <p:nvPr/>
        </p:nvSpPr>
        <p:spPr>
          <a:xfrm>
            <a:off x="2559091" y="5025037"/>
            <a:ext cx="2743200" cy="1384995"/>
          </a:xfrm>
          <a:prstGeom prst="rect">
            <a:avLst/>
          </a:prstGeom>
          <a:noFill/>
        </p:spPr>
        <p:txBody>
          <a:bodyPr wrap="square">
            <a:spAutoFit/>
          </a:bodyPr>
          <a:lstStyle/>
          <a:p>
            <a:pPr algn="ctr"/>
            <a:r>
              <a:rPr lang="en-US" sz="1400" dirty="0">
                <a:solidFill>
                  <a:schemeClr val="accent4">
                    <a:lumMod val="50000"/>
                  </a:schemeClr>
                </a:solidFill>
                <a:latin typeface="Adobe Devanagari" panose="02040503050201020203" pitchFamily="18" charset="0"/>
                <a:cs typeface="Adobe Devanagari" panose="02040503050201020203" pitchFamily="18" charset="0"/>
              </a:rPr>
              <a:t>Architecturally notable structures in Lebanon include hamlets, ancient temples, castles, churches, mosques, hotels, museums, government buildings, markets, residences (including palaces), and towers.</a:t>
            </a:r>
          </a:p>
        </p:txBody>
      </p:sp>
      <p:sp>
        <p:nvSpPr>
          <p:cNvPr id="54" name="Title 1">
            <a:extLst>
              <a:ext uri="{FF2B5EF4-FFF2-40B4-BE49-F238E27FC236}">
                <a16:creationId xmlns:a16="http://schemas.microsoft.com/office/drawing/2014/main" id="{18213872-B2AD-9338-C8E6-97A48B86560C}"/>
              </a:ext>
            </a:extLst>
          </p:cNvPr>
          <p:cNvSpPr txBox="1">
            <a:spLocks/>
          </p:cNvSpPr>
          <p:nvPr/>
        </p:nvSpPr>
        <p:spPr>
          <a:xfrm>
            <a:off x="7239000" y="771862"/>
            <a:ext cx="3886200" cy="706229"/>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r>
              <a:rPr lang="en-US" dirty="0"/>
              <a:t>Climate</a:t>
            </a:r>
            <a:endParaRPr lang="en-US" sz="2400" dirty="0"/>
          </a:p>
        </p:txBody>
      </p:sp>
      <p:pic>
        <p:nvPicPr>
          <p:cNvPr id="56" name="Picture 55">
            <a:extLst>
              <a:ext uri="{FF2B5EF4-FFF2-40B4-BE49-F238E27FC236}">
                <a16:creationId xmlns:a16="http://schemas.microsoft.com/office/drawing/2014/main" id="{AADB4D26-8E4D-602B-35AB-1619E225CB63}"/>
              </a:ext>
            </a:extLst>
          </p:cNvPr>
          <p:cNvPicPr>
            <a:picLocks noChangeAspect="1"/>
          </p:cNvPicPr>
          <p:nvPr/>
        </p:nvPicPr>
        <p:blipFill>
          <a:blip r:embed="rId4"/>
          <a:stretch>
            <a:fillRect/>
          </a:stretch>
        </p:blipFill>
        <p:spPr>
          <a:xfrm>
            <a:off x="5827081" y="1844293"/>
            <a:ext cx="3321295" cy="3453355"/>
          </a:xfrm>
          <a:prstGeom prst="rect">
            <a:avLst/>
          </a:prstGeom>
        </p:spPr>
      </p:pic>
      <p:sp>
        <p:nvSpPr>
          <p:cNvPr id="58" name="TextBox 57">
            <a:extLst>
              <a:ext uri="{FF2B5EF4-FFF2-40B4-BE49-F238E27FC236}">
                <a16:creationId xmlns:a16="http://schemas.microsoft.com/office/drawing/2014/main" id="{59026298-9254-77CB-CFDC-48D0BE963C2C}"/>
              </a:ext>
            </a:extLst>
          </p:cNvPr>
          <p:cNvSpPr txBox="1"/>
          <p:nvPr/>
        </p:nvSpPr>
        <p:spPr>
          <a:xfrm>
            <a:off x="9323402" y="1478091"/>
            <a:ext cx="2675569" cy="4185761"/>
          </a:xfrm>
          <a:prstGeom prst="rect">
            <a:avLst/>
          </a:prstGeom>
          <a:noFill/>
        </p:spPr>
        <p:txBody>
          <a:bodyPr wrap="square">
            <a:spAutoFit/>
          </a:bodyPr>
          <a:lstStyle/>
          <a:p>
            <a:r>
              <a:rPr lang="en-US" sz="1400" dirty="0">
                <a:solidFill>
                  <a:schemeClr val="accent4">
                    <a:lumMod val="50000"/>
                  </a:schemeClr>
                </a:solidFill>
              </a:rPr>
              <a:t>Climate Lebanon enjoys four </a:t>
            </a:r>
          </a:p>
          <a:p>
            <a:pPr marL="0" indent="0">
              <a:buNone/>
            </a:pPr>
            <a:r>
              <a:rPr lang="en-US" sz="1400" dirty="0">
                <a:solidFill>
                  <a:schemeClr val="accent4">
                    <a:lumMod val="50000"/>
                  </a:schemeClr>
                </a:solidFill>
              </a:rPr>
              <a:t> seasons of the year. </a:t>
            </a:r>
          </a:p>
          <a:p>
            <a:pPr marL="0" indent="0">
              <a:buNone/>
            </a:pPr>
            <a:r>
              <a:rPr lang="en-US" sz="1400" dirty="0">
                <a:solidFill>
                  <a:schemeClr val="accent4">
                    <a:lumMod val="50000"/>
                  </a:schemeClr>
                </a:solidFill>
              </a:rPr>
              <a:t>The annual climatic cycle in Lebanon consists of:</a:t>
            </a:r>
          </a:p>
          <a:p>
            <a:pPr marL="342900" indent="-342900">
              <a:buFont typeface="+mj-lt"/>
              <a:buAutoNum type="arabicPeriod"/>
            </a:pPr>
            <a:r>
              <a:rPr lang="en-US" sz="1400" dirty="0">
                <a:solidFill>
                  <a:schemeClr val="accent4">
                    <a:lumMod val="50000"/>
                  </a:schemeClr>
                </a:solidFill>
              </a:rPr>
              <a:t>Rainy winters with snowfall.</a:t>
            </a:r>
          </a:p>
          <a:p>
            <a:pPr marL="342900" indent="-342900">
              <a:buFont typeface="+mj-lt"/>
              <a:buAutoNum type="arabicPeriod"/>
            </a:pPr>
            <a:r>
              <a:rPr lang="en-US" sz="1400" dirty="0">
                <a:solidFill>
                  <a:schemeClr val="accent4">
                    <a:lumMod val="50000"/>
                  </a:schemeClr>
                </a:solidFill>
              </a:rPr>
              <a:t> Early spring with the last rainfall.</a:t>
            </a:r>
          </a:p>
          <a:p>
            <a:pPr marL="342900" indent="-342900">
              <a:buFont typeface="+mj-lt"/>
              <a:buAutoNum type="arabicPeriod"/>
            </a:pPr>
            <a:r>
              <a:rPr lang="en-US" sz="1400" dirty="0">
                <a:solidFill>
                  <a:schemeClr val="accent4">
                    <a:lumMod val="50000"/>
                  </a:schemeClr>
                </a:solidFill>
              </a:rPr>
              <a:t>Four hot and dry summer months.</a:t>
            </a:r>
          </a:p>
          <a:p>
            <a:pPr marL="342900" indent="-342900">
              <a:buFont typeface="+mj-lt"/>
              <a:buAutoNum type="arabicPeriod"/>
            </a:pPr>
            <a:r>
              <a:rPr lang="en-US" sz="1400" dirty="0">
                <a:solidFill>
                  <a:schemeClr val="accent4">
                    <a:lumMod val="50000"/>
                  </a:schemeClr>
                </a:solidFill>
              </a:rPr>
              <a:t>Moderate autumn with little precipitation. </a:t>
            </a:r>
          </a:p>
          <a:p>
            <a:pPr marL="0" indent="0">
              <a:buNone/>
            </a:pPr>
            <a:endParaRPr lang="en-US" sz="1400" dirty="0">
              <a:solidFill>
                <a:schemeClr val="accent4">
                  <a:lumMod val="50000"/>
                </a:schemeClr>
              </a:solidFill>
            </a:endParaRPr>
          </a:p>
          <a:p>
            <a:pPr marL="0" indent="0">
              <a:buNone/>
            </a:pPr>
            <a:r>
              <a:rPr lang="en-US" sz="1400" dirty="0">
                <a:solidFill>
                  <a:schemeClr val="accent4">
                    <a:lumMod val="50000"/>
                  </a:schemeClr>
                </a:solidFill>
              </a:rPr>
              <a:t>According to the geographical structure, four climatic regions can be distinguished: </a:t>
            </a:r>
          </a:p>
          <a:p>
            <a:pPr marL="0" indent="0">
              <a:buNone/>
            </a:pPr>
            <a:r>
              <a:rPr lang="en-US" sz="1400" dirty="0">
                <a:solidFill>
                  <a:schemeClr val="accent4">
                    <a:lumMod val="50000"/>
                  </a:schemeClr>
                </a:solidFill>
              </a:rPr>
              <a:t>the coast, the western slopes, the high mountains, and the plain </a:t>
            </a:r>
            <a:r>
              <a:rPr lang="en-US" sz="1400" dirty="0" err="1">
                <a:solidFill>
                  <a:schemeClr val="accent4">
                    <a:lumMod val="50000"/>
                  </a:schemeClr>
                </a:solidFill>
              </a:rPr>
              <a:t>Bekaa</a:t>
            </a:r>
            <a:r>
              <a:rPr lang="en-US" sz="1400" dirty="0">
                <a:solidFill>
                  <a:schemeClr val="accent4">
                    <a:lumMod val="50000"/>
                  </a:schemeClr>
                </a:solidFill>
              </a:rPr>
              <a:t>.</a:t>
            </a:r>
          </a:p>
          <a:p>
            <a:endParaRPr lang="en-US" sz="1400" dirty="0">
              <a:solidFill>
                <a:schemeClr val="accent1">
                  <a:lumMod val="75000"/>
                </a:schemeClr>
              </a:solidFill>
            </a:endParaRPr>
          </a:p>
        </p:txBody>
      </p: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Date Placeholder 98">
            <a:extLst>
              <a:ext uri="{FF2B5EF4-FFF2-40B4-BE49-F238E27FC236}">
                <a16:creationId xmlns:a16="http://schemas.microsoft.com/office/drawing/2014/main" id="{3191FFF3-A13C-4DD5-99FF-0AC1F4352FE2}"/>
              </a:ext>
            </a:extLst>
          </p:cNvPr>
          <p:cNvSpPr>
            <a:spLocks noGrp="1"/>
          </p:cNvSpPr>
          <p:nvPr>
            <p:ph type="dt" sz="half" idx="10"/>
          </p:nvPr>
        </p:nvSpPr>
        <p:spPr>
          <a:xfrm>
            <a:off x="838200" y="6356350"/>
            <a:ext cx="2743200" cy="365125"/>
          </a:xfrm>
        </p:spPr>
        <p:txBody>
          <a:bodyPr/>
          <a:lstStyle/>
          <a:p>
            <a:r>
              <a:rPr lang="en-US" dirty="0"/>
              <a:t>20XX</a:t>
            </a:r>
          </a:p>
        </p:txBody>
      </p:sp>
      <p:sp>
        <p:nvSpPr>
          <p:cNvPr id="100" name="Footer Placeholder 99">
            <a:extLst>
              <a:ext uri="{FF2B5EF4-FFF2-40B4-BE49-F238E27FC236}">
                <a16:creationId xmlns:a16="http://schemas.microsoft.com/office/drawing/2014/main" id="{7FCD6C83-54F4-41AF-A1C6-21957B4C865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14" name="Title 1">
            <a:extLst>
              <a:ext uri="{FF2B5EF4-FFF2-40B4-BE49-F238E27FC236}">
                <a16:creationId xmlns:a16="http://schemas.microsoft.com/office/drawing/2014/main" id="{B73FEA5E-94E5-3B83-1F19-491ACDCB345D}"/>
              </a:ext>
            </a:extLst>
          </p:cNvPr>
          <p:cNvSpPr>
            <a:spLocks noGrp="1"/>
          </p:cNvSpPr>
          <p:nvPr>
            <p:ph type="title"/>
          </p:nvPr>
        </p:nvSpPr>
        <p:spPr>
          <a:xfrm>
            <a:off x="3228974" y="210535"/>
            <a:ext cx="5953125" cy="1634790"/>
          </a:xfrm>
        </p:spPr>
        <p:txBody>
          <a:bodyPr>
            <a:normAutofit fontScale="90000"/>
          </a:bodyPr>
          <a:lstStyle/>
          <a:p>
            <a:r>
              <a:rPr lang="en-US" sz="4400" dirty="0"/>
              <a:t>Geology and Natural Building Materials</a:t>
            </a:r>
            <a:br>
              <a:rPr lang="en-US" sz="3600" dirty="0">
                <a:solidFill>
                  <a:schemeClr val="tx1">
                    <a:lumMod val="95000"/>
                    <a:lumOff val="5000"/>
                  </a:schemeClr>
                </a:solidFill>
                <a:latin typeface="Californian FB" panose="0207040306080B030204" pitchFamily="18" charset="0"/>
              </a:rPr>
            </a:br>
            <a:endParaRPr lang="en-US" dirty="0"/>
          </a:p>
        </p:txBody>
      </p:sp>
      <p:pic>
        <p:nvPicPr>
          <p:cNvPr id="2" name="Picture 1">
            <a:extLst>
              <a:ext uri="{FF2B5EF4-FFF2-40B4-BE49-F238E27FC236}">
                <a16:creationId xmlns:a16="http://schemas.microsoft.com/office/drawing/2014/main" id="{5ACDAA26-51FC-1771-51DE-8286ACA628DB}"/>
              </a:ext>
            </a:extLst>
          </p:cNvPr>
          <p:cNvPicPr>
            <a:picLocks noChangeAspect="1"/>
          </p:cNvPicPr>
          <p:nvPr/>
        </p:nvPicPr>
        <p:blipFill>
          <a:blip r:embed="rId2"/>
          <a:stretch>
            <a:fillRect/>
          </a:stretch>
        </p:blipFill>
        <p:spPr>
          <a:xfrm>
            <a:off x="109577" y="4806949"/>
            <a:ext cx="2081252" cy="1914526"/>
          </a:xfrm>
          <a:prstGeom prst="rect">
            <a:avLst/>
          </a:prstGeom>
        </p:spPr>
      </p:pic>
      <p:pic>
        <p:nvPicPr>
          <p:cNvPr id="3" name="Picture 2">
            <a:extLst>
              <a:ext uri="{FF2B5EF4-FFF2-40B4-BE49-F238E27FC236}">
                <a16:creationId xmlns:a16="http://schemas.microsoft.com/office/drawing/2014/main" id="{7C767E43-2F2C-083B-859C-B140B4E101D4}"/>
              </a:ext>
            </a:extLst>
          </p:cNvPr>
          <p:cNvPicPr>
            <a:picLocks noChangeAspect="1"/>
          </p:cNvPicPr>
          <p:nvPr/>
        </p:nvPicPr>
        <p:blipFill>
          <a:blip r:embed="rId3"/>
          <a:stretch>
            <a:fillRect/>
          </a:stretch>
        </p:blipFill>
        <p:spPr>
          <a:xfrm>
            <a:off x="2328861" y="4806949"/>
            <a:ext cx="2304747" cy="1914526"/>
          </a:xfrm>
          <a:prstGeom prst="rect">
            <a:avLst/>
          </a:prstGeom>
        </p:spPr>
      </p:pic>
      <p:pic>
        <p:nvPicPr>
          <p:cNvPr id="4" name="Picture 3">
            <a:extLst>
              <a:ext uri="{FF2B5EF4-FFF2-40B4-BE49-F238E27FC236}">
                <a16:creationId xmlns:a16="http://schemas.microsoft.com/office/drawing/2014/main" id="{CEFFC1EB-F0D2-C537-7A6E-B2A421336D67}"/>
              </a:ext>
            </a:extLst>
          </p:cNvPr>
          <p:cNvPicPr>
            <a:picLocks noChangeAspect="1"/>
          </p:cNvPicPr>
          <p:nvPr/>
        </p:nvPicPr>
        <p:blipFill>
          <a:blip r:embed="rId4"/>
          <a:stretch>
            <a:fillRect/>
          </a:stretch>
        </p:blipFill>
        <p:spPr>
          <a:xfrm>
            <a:off x="4771640" y="4806949"/>
            <a:ext cx="2438582" cy="1914526"/>
          </a:xfrm>
          <a:prstGeom prst="rect">
            <a:avLst/>
          </a:prstGeom>
        </p:spPr>
      </p:pic>
      <p:sp>
        <p:nvSpPr>
          <p:cNvPr id="5" name="Rectangle 4">
            <a:extLst>
              <a:ext uri="{FF2B5EF4-FFF2-40B4-BE49-F238E27FC236}">
                <a16:creationId xmlns:a16="http://schemas.microsoft.com/office/drawing/2014/main" id="{36F3ACBC-1577-6CAD-AFF2-29CFFDA12BEA}"/>
              </a:ext>
            </a:extLst>
          </p:cNvPr>
          <p:cNvSpPr/>
          <p:nvPr/>
        </p:nvSpPr>
        <p:spPr>
          <a:xfrm>
            <a:off x="109577" y="2893885"/>
            <a:ext cx="7100645" cy="1830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 of the Lebanese territory is composed of carbonate rocks formed between the middle of the Jurassic and Eocene periods, with limestone from the Jurassic period also being present in some areas, especially in the south. Basalt rocks are also found in a few places, especially in </a:t>
            </a:r>
            <a:r>
              <a:rPr lang="en-US" dirty="0" err="1"/>
              <a:t>Akkar</a:t>
            </a:r>
            <a:r>
              <a:rPr lang="en-US" dirty="0"/>
              <a:t> in the north of Lebanon.</a:t>
            </a:r>
          </a:p>
          <a:p>
            <a:pPr algn="ctr"/>
            <a:endParaRPr lang="en-US" dirty="0"/>
          </a:p>
        </p:txBody>
      </p:sp>
      <p:sp>
        <p:nvSpPr>
          <p:cNvPr id="6" name="Rectangle 5">
            <a:extLst>
              <a:ext uri="{FF2B5EF4-FFF2-40B4-BE49-F238E27FC236}">
                <a16:creationId xmlns:a16="http://schemas.microsoft.com/office/drawing/2014/main" id="{109A4C1D-5AF8-6D2B-A8A5-8D5E2592B391}"/>
              </a:ext>
            </a:extLst>
          </p:cNvPr>
          <p:cNvSpPr/>
          <p:nvPr/>
        </p:nvSpPr>
        <p:spPr>
          <a:xfrm>
            <a:off x="7667693" y="1304925"/>
            <a:ext cx="4366720" cy="5180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1400" dirty="0"/>
              <a:t>During the Jurassic period, Lebanon was covered by the sea which slowly deposited various sediments. In the third era, strong folds occurred, the Lebanon-Lebanon mountain range appeared, and the sea receded. The mountains are composed of many layers, usually sandstone between limestone, and are interrupted by many cliffs. In the region of Keserwan and </a:t>
            </a:r>
            <a:r>
              <a:rPr lang="en-US" sz="1400" dirty="0" err="1"/>
              <a:t>Metn</a:t>
            </a:r>
            <a:r>
              <a:rPr lang="en-US" sz="1400" dirty="0"/>
              <a:t>, the gray upper layer of limestone was eroded and multicolored sandstone was exposed. In the north we find large deposits of basalt in a formerly volcanic area. Since there are many valleys and valleys, all geological strata are easily accessible. This has encouraged the decorative use of different types of stone in </a:t>
            </a:r>
            <a:r>
              <a:rPr lang="en-US" sz="1400" dirty="0" err="1"/>
              <a:t>buildings.The</a:t>
            </a:r>
            <a:r>
              <a:rPr lang="en-US" sz="1400" dirty="0"/>
              <a:t> high </a:t>
            </a:r>
            <a:r>
              <a:rPr lang="en-US" sz="1400" dirty="0" err="1"/>
              <a:t>Bekaa</a:t>
            </a:r>
            <a:r>
              <a:rPr lang="en-US" sz="1400" dirty="0"/>
              <a:t> Valley, located between the Lebanon and Sub-Lebanon mountain ranges, has alluvial characteristics. The deep soil is excellent for farming, and irrigation ensures an ample water supply. Because of the plain's elevation (av. of 1,000m.), the nearby mountains don't seem so rugged. The presence of clay and water in combination with a fairly dry climate allowed the use of adobe  bricks.</a:t>
            </a:r>
          </a:p>
          <a:p>
            <a:pPr algn="ctr"/>
            <a:endParaRPr lang="en-US" sz="1400" dirty="0"/>
          </a:p>
          <a:p>
            <a:pPr algn="ctr"/>
            <a:endParaRPr lang="en-US" sz="1400" dirty="0"/>
          </a:p>
          <a:p>
            <a:pPr algn="ctr"/>
            <a:endParaRPr lang="en-US" dirty="0"/>
          </a:p>
        </p:txBody>
      </p:sp>
    </p:spTree>
    <p:extLst>
      <p:ext uri="{BB962C8B-B14F-4D97-AF65-F5344CB8AC3E}">
        <p14:creationId xmlns:p14="http://schemas.microsoft.com/office/powerpoint/2010/main" val="1270337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D5D5B-5846-53D3-50D5-2BE36C58854F}"/>
              </a:ext>
            </a:extLst>
          </p:cNvPr>
          <p:cNvPicPr>
            <a:picLocks noChangeAspect="1"/>
          </p:cNvPicPr>
          <p:nvPr/>
        </p:nvPicPr>
        <p:blipFill>
          <a:blip r:embed="rId2"/>
          <a:stretch>
            <a:fillRect/>
          </a:stretch>
        </p:blipFill>
        <p:spPr>
          <a:xfrm>
            <a:off x="4296607" y="4472357"/>
            <a:ext cx="1799393" cy="1491064"/>
          </a:xfrm>
          <a:prstGeom prst="rect">
            <a:avLst/>
          </a:prstGeom>
        </p:spPr>
      </p:pic>
      <p:pic>
        <p:nvPicPr>
          <p:cNvPr id="2" name="Picture 1">
            <a:extLst>
              <a:ext uri="{FF2B5EF4-FFF2-40B4-BE49-F238E27FC236}">
                <a16:creationId xmlns:a16="http://schemas.microsoft.com/office/drawing/2014/main" id="{A480C919-5821-644D-28F7-58648D10E364}"/>
              </a:ext>
            </a:extLst>
          </p:cNvPr>
          <p:cNvPicPr>
            <a:picLocks noChangeAspect="1"/>
          </p:cNvPicPr>
          <p:nvPr/>
        </p:nvPicPr>
        <p:blipFill>
          <a:blip r:embed="rId3"/>
          <a:stretch>
            <a:fillRect/>
          </a:stretch>
        </p:blipFill>
        <p:spPr>
          <a:xfrm>
            <a:off x="86361" y="1419896"/>
            <a:ext cx="2380792" cy="1691736"/>
          </a:xfrm>
          <a:prstGeom prst="rect">
            <a:avLst/>
          </a:prstGeom>
        </p:spPr>
      </p:pic>
      <p:sp>
        <p:nvSpPr>
          <p:cNvPr id="99" name="Date Placeholder 98">
            <a:extLst>
              <a:ext uri="{FF2B5EF4-FFF2-40B4-BE49-F238E27FC236}">
                <a16:creationId xmlns:a16="http://schemas.microsoft.com/office/drawing/2014/main" id="{3191FFF3-A13C-4DD5-99FF-0AC1F4352FE2}"/>
              </a:ext>
            </a:extLst>
          </p:cNvPr>
          <p:cNvSpPr>
            <a:spLocks noGrp="1"/>
          </p:cNvSpPr>
          <p:nvPr>
            <p:ph type="dt" sz="half" idx="10"/>
          </p:nvPr>
        </p:nvSpPr>
        <p:spPr>
          <a:xfrm>
            <a:off x="838200" y="6356350"/>
            <a:ext cx="2743200" cy="365125"/>
          </a:xfrm>
        </p:spPr>
        <p:txBody>
          <a:bodyPr/>
          <a:lstStyle/>
          <a:p>
            <a:r>
              <a:rPr lang="en-US" dirty="0"/>
              <a:t>20XX</a:t>
            </a:r>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14" name="Title 1">
            <a:extLst>
              <a:ext uri="{FF2B5EF4-FFF2-40B4-BE49-F238E27FC236}">
                <a16:creationId xmlns:a16="http://schemas.microsoft.com/office/drawing/2014/main" id="{B73FEA5E-94E5-3B83-1F19-491ACDCB345D}"/>
              </a:ext>
            </a:extLst>
          </p:cNvPr>
          <p:cNvSpPr>
            <a:spLocks noGrp="1"/>
          </p:cNvSpPr>
          <p:nvPr>
            <p:ph type="title"/>
          </p:nvPr>
        </p:nvSpPr>
        <p:spPr>
          <a:xfrm>
            <a:off x="0" y="363359"/>
            <a:ext cx="2619374" cy="779641"/>
          </a:xfrm>
        </p:spPr>
        <p:txBody>
          <a:bodyPr>
            <a:normAutofit fontScale="90000"/>
          </a:bodyPr>
          <a:lstStyle/>
          <a:p>
            <a:r>
              <a:rPr lang="en-US" sz="6000" dirty="0">
                <a:solidFill>
                  <a:schemeClr val="bg2">
                    <a:lumMod val="90000"/>
                  </a:schemeClr>
                </a:solidFill>
              </a:rPr>
              <a:t>History</a:t>
            </a:r>
            <a:endParaRPr lang="en-US" dirty="0">
              <a:solidFill>
                <a:schemeClr val="bg2">
                  <a:lumMod val="90000"/>
                </a:schemeClr>
              </a:solidFill>
            </a:endParaRPr>
          </a:p>
        </p:txBody>
      </p:sp>
      <p:sp>
        <p:nvSpPr>
          <p:cNvPr id="9" name="TextBox 8">
            <a:extLst>
              <a:ext uri="{FF2B5EF4-FFF2-40B4-BE49-F238E27FC236}">
                <a16:creationId xmlns:a16="http://schemas.microsoft.com/office/drawing/2014/main" id="{9EBFE3F1-C85C-DF94-5AAF-61D167B8EDB1}"/>
              </a:ext>
            </a:extLst>
          </p:cNvPr>
          <p:cNvSpPr txBox="1"/>
          <p:nvPr/>
        </p:nvSpPr>
        <p:spPr>
          <a:xfrm>
            <a:off x="2429282" y="924893"/>
            <a:ext cx="3866335" cy="3108543"/>
          </a:xfrm>
          <a:prstGeom prst="rect">
            <a:avLst/>
          </a:prstGeom>
          <a:noFill/>
        </p:spPr>
        <p:txBody>
          <a:bodyPr wrap="square">
            <a:spAutoFit/>
          </a:bodyPr>
          <a:lstStyle/>
          <a:p>
            <a:r>
              <a:rPr lang="en-US" sz="1400" dirty="0">
                <a:solidFill>
                  <a:schemeClr val="bg2">
                    <a:lumMod val="75000"/>
                  </a:schemeClr>
                </a:solidFill>
              </a:rPr>
              <a:t>The culture of Lebanon and the Lebanese people emerged from various civilizations over thousands of years. </a:t>
            </a:r>
          </a:p>
          <a:p>
            <a:r>
              <a:rPr lang="en-US" sz="1400" dirty="0">
                <a:solidFill>
                  <a:schemeClr val="bg2">
                    <a:lumMod val="75000"/>
                  </a:schemeClr>
                </a:solidFill>
              </a:rPr>
              <a:t>It was home to the Phoenicians and was subsequently conquered and occupied by the Assyrians, the Greeks, the Romans, the Persians, the Arabs, the Crusaders, the Ottomans.</a:t>
            </a:r>
          </a:p>
          <a:p>
            <a:r>
              <a:rPr lang="en-US" sz="1400" dirty="0">
                <a:solidFill>
                  <a:schemeClr val="bg2">
                    <a:lumMod val="75000"/>
                  </a:schemeClr>
                </a:solidFill>
              </a:rPr>
              <a:t>The predominant culture is fundamentally conservative and exhibits a great deal of respect for traditions, drawing on many Arab customs. Long-standing Islamic and Christian traditions remain deeply ingrained in social norms and expectations. </a:t>
            </a:r>
          </a:p>
        </p:txBody>
      </p:sp>
      <p:sp>
        <p:nvSpPr>
          <p:cNvPr id="5" name="TextBox 4">
            <a:extLst>
              <a:ext uri="{FF2B5EF4-FFF2-40B4-BE49-F238E27FC236}">
                <a16:creationId xmlns:a16="http://schemas.microsoft.com/office/drawing/2014/main" id="{658B5BED-2E0E-AF21-8A3B-F10BA43F7E0D}"/>
              </a:ext>
            </a:extLst>
          </p:cNvPr>
          <p:cNvSpPr txBox="1"/>
          <p:nvPr/>
        </p:nvSpPr>
        <p:spPr>
          <a:xfrm>
            <a:off x="86361" y="4172662"/>
            <a:ext cx="4362449" cy="2523768"/>
          </a:xfrm>
          <a:prstGeom prst="rect">
            <a:avLst/>
          </a:prstGeom>
          <a:noFill/>
        </p:spPr>
        <p:txBody>
          <a:bodyPr wrap="square">
            <a:spAutoFit/>
          </a:bodyPr>
          <a:lstStyle/>
          <a:p>
            <a:r>
              <a:rPr lang="en-US" sz="1400" dirty="0">
                <a:solidFill>
                  <a:schemeClr val="bg2">
                    <a:lumMod val="75000"/>
                  </a:schemeClr>
                </a:solidFill>
              </a:rPr>
              <a:t>However, many practices and lifestyles also reflect European influences. man, Turks and the French. </a:t>
            </a:r>
          </a:p>
          <a:p>
            <a:r>
              <a:rPr lang="en-US" sz="1400" dirty="0">
                <a:solidFill>
                  <a:schemeClr val="bg2">
                    <a:lumMod val="75000"/>
                  </a:schemeClr>
                </a:solidFill>
              </a:rPr>
              <a:t>Lebanese heritage known for its diversity and zest for life, a common heritage when all Lebanese regions and religions , with minor differences characterize each region from other areas and the most important things of heritage in Lebanon: Folklore and folk song, </a:t>
            </a:r>
            <a:r>
              <a:rPr lang="en-US" sz="1400" dirty="0" err="1">
                <a:solidFill>
                  <a:schemeClr val="bg2">
                    <a:lumMod val="75000"/>
                  </a:schemeClr>
                </a:solidFill>
              </a:rPr>
              <a:t>Zajal</a:t>
            </a:r>
            <a:r>
              <a:rPr lang="en-US" sz="1400" dirty="0">
                <a:solidFill>
                  <a:schemeClr val="bg2">
                    <a:lumMod val="75000"/>
                  </a:schemeClr>
                </a:solidFill>
              </a:rPr>
              <a:t> and </a:t>
            </a:r>
            <a:r>
              <a:rPr lang="en-US" sz="1400" dirty="0" err="1">
                <a:solidFill>
                  <a:schemeClr val="bg2">
                    <a:lumMod val="75000"/>
                  </a:schemeClr>
                </a:solidFill>
              </a:rPr>
              <a:t>Dabke</a:t>
            </a:r>
            <a:r>
              <a:rPr lang="en-US" sz="1400" dirty="0">
                <a:solidFill>
                  <a:schemeClr val="bg2">
                    <a:lumMod val="75000"/>
                  </a:schemeClr>
                </a:solidFill>
              </a:rPr>
              <a:t>. This mixture led to the emergence of an ancient architectural civilization in Lebanon.</a:t>
            </a:r>
          </a:p>
          <a:p>
            <a:pPr algn="ctr"/>
            <a:endParaRPr lang="en-US" dirty="0">
              <a:solidFill>
                <a:schemeClr val="accent1">
                  <a:lumMod val="75000"/>
                </a:schemeClr>
              </a:solidFill>
            </a:endParaRPr>
          </a:p>
        </p:txBody>
      </p:sp>
      <p:sp>
        <p:nvSpPr>
          <p:cNvPr id="6" name="Title 1">
            <a:extLst>
              <a:ext uri="{FF2B5EF4-FFF2-40B4-BE49-F238E27FC236}">
                <a16:creationId xmlns:a16="http://schemas.microsoft.com/office/drawing/2014/main" id="{A4C2DE8D-7FFB-4364-922E-B7B15C1A72DF}"/>
              </a:ext>
            </a:extLst>
          </p:cNvPr>
          <p:cNvSpPr txBox="1">
            <a:spLocks/>
          </p:cNvSpPr>
          <p:nvPr/>
        </p:nvSpPr>
        <p:spPr>
          <a:xfrm>
            <a:off x="6295617" y="102745"/>
            <a:ext cx="3772308" cy="779641"/>
          </a:xfrm>
          <a:prstGeom prst="rect">
            <a:avLst/>
          </a:prstGeom>
        </p:spPr>
        <p:txBody>
          <a:bodyPr vert="horz" lIns="91440" tIns="45720" rIns="91440" bIns="45720" rtlCol="0" anchor="ctr">
            <a:normAutofit fontScale="60000" lnSpcReduction="20000"/>
          </a:bodyPr>
          <a:lstStyle>
            <a:lvl1pPr algn="ctr"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r>
              <a:rPr lang="en-US" sz="6000" dirty="0">
                <a:solidFill>
                  <a:schemeClr val="bg2">
                    <a:lumMod val="90000"/>
                  </a:schemeClr>
                </a:solidFill>
              </a:rPr>
              <a:t>Socio-Economy</a:t>
            </a:r>
            <a:endParaRPr lang="en-US" dirty="0">
              <a:solidFill>
                <a:schemeClr val="bg2">
                  <a:lumMod val="90000"/>
                </a:schemeClr>
              </a:solidFill>
            </a:endParaRPr>
          </a:p>
        </p:txBody>
      </p:sp>
      <p:pic>
        <p:nvPicPr>
          <p:cNvPr id="8" name="Picture 7">
            <a:extLst>
              <a:ext uri="{FF2B5EF4-FFF2-40B4-BE49-F238E27FC236}">
                <a16:creationId xmlns:a16="http://schemas.microsoft.com/office/drawing/2014/main" id="{777D01C5-1431-AF12-CA1F-E50A58663EEC}"/>
              </a:ext>
            </a:extLst>
          </p:cNvPr>
          <p:cNvPicPr>
            <a:picLocks noChangeAspect="1"/>
          </p:cNvPicPr>
          <p:nvPr/>
        </p:nvPicPr>
        <p:blipFill>
          <a:blip r:embed="rId4"/>
          <a:stretch>
            <a:fillRect/>
          </a:stretch>
        </p:blipFill>
        <p:spPr>
          <a:xfrm>
            <a:off x="9982200" y="788638"/>
            <a:ext cx="1876424" cy="1477126"/>
          </a:xfrm>
          <a:prstGeom prst="rect">
            <a:avLst/>
          </a:prstGeom>
        </p:spPr>
      </p:pic>
      <p:pic>
        <p:nvPicPr>
          <p:cNvPr id="10" name="Picture 9">
            <a:extLst>
              <a:ext uri="{FF2B5EF4-FFF2-40B4-BE49-F238E27FC236}">
                <a16:creationId xmlns:a16="http://schemas.microsoft.com/office/drawing/2014/main" id="{0A74736D-D14E-F5F1-0A53-50F408DF9A60}"/>
              </a:ext>
            </a:extLst>
          </p:cNvPr>
          <p:cNvPicPr>
            <a:picLocks noChangeAspect="1"/>
          </p:cNvPicPr>
          <p:nvPr/>
        </p:nvPicPr>
        <p:blipFill>
          <a:blip r:embed="rId5"/>
          <a:stretch>
            <a:fillRect/>
          </a:stretch>
        </p:blipFill>
        <p:spPr>
          <a:xfrm>
            <a:off x="6599995" y="5235576"/>
            <a:ext cx="1981199" cy="1559605"/>
          </a:xfrm>
          <a:prstGeom prst="rect">
            <a:avLst/>
          </a:prstGeom>
        </p:spPr>
      </p:pic>
      <p:sp>
        <p:nvSpPr>
          <p:cNvPr id="12" name="TextBox 11">
            <a:extLst>
              <a:ext uri="{FF2B5EF4-FFF2-40B4-BE49-F238E27FC236}">
                <a16:creationId xmlns:a16="http://schemas.microsoft.com/office/drawing/2014/main" id="{34EC4B2B-AE3D-1482-E7CE-50BB2C9B0037}"/>
              </a:ext>
            </a:extLst>
          </p:cNvPr>
          <p:cNvSpPr txBox="1"/>
          <p:nvPr/>
        </p:nvSpPr>
        <p:spPr>
          <a:xfrm>
            <a:off x="8805862" y="3615934"/>
            <a:ext cx="3052762" cy="3139321"/>
          </a:xfrm>
          <a:prstGeom prst="rect">
            <a:avLst/>
          </a:prstGeom>
          <a:noFill/>
        </p:spPr>
        <p:txBody>
          <a:bodyPr wrap="square">
            <a:spAutoFit/>
          </a:bodyPr>
          <a:lstStyle/>
          <a:p>
            <a:pPr algn="ctr"/>
            <a:r>
              <a:rPr lang="en-US" dirty="0">
                <a:solidFill>
                  <a:schemeClr val="bg2">
                    <a:lumMod val="75000"/>
                  </a:schemeClr>
                </a:solidFill>
              </a:rPr>
              <a:t>The 2019 MPI for Lebanon reveals that 53.1% of all the residents in Lebanon were multidimensionally poor as they were deprived in over 25% of the indicators. The extreme poor, where residents are deprived in more than 50% of the indicators, amount to 16.2% of the population.</a:t>
            </a:r>
          </a:p>
        </p:txBody>
      </p:sp>
      <p:sp>
        <p:nvSpPr>
          <p:cNvPr id="15" name="TextBox 14">
            <a:extLst>
              <a:ext uri="{FF2B5EF4-FFF2-40B4-BE49-F238E27FC236}">
                <a16:creationId xmlns:a16="http://schemas.microsoft.com/office/drawing/2014/main" id="{92552B24-478B-8BA9-6B8A-D0C4C95EC553}"/>
              </a:ext>
            </a:extLst>
          </p:cNvPr>
          <p:cNvSpPr txBox="1"/>
          <p:nvPr/>
        </p:nvSpPr>
        <p:spPr>
          <a:xfrm>
            <a:off x="6719479" y="882386"/>
            <a:ext cx="3052762" cy="2862322"/>
          </a:xfrm>
          <a:prstGeom prst="rect">
            <a:avLst/>
          </a:prstGeom>
          <a:noFill/>
        </p:spPr>
        <p:txBody>
          <a:bodyPr wrap="square">
            <a:spAutoFit/>
          </a:bodyPr>
          <a:lstStyle/>
          <a:p>
            <a:pPr algn="just"/>
            <a:r>
              <a:rPr lang="en-US" dirty="0">
                <a:solidFill>
                  <a:schemeClr val="bg2">
                    <a:lumMod val="75000"/>
                  </a:schemeClr>
                </a:solidFill>
                <a:latin typeface="Arial Rounded MT Bold" panose="020F0704030504030204" pitchFamily="34" charset="0"/>
              </a:rPr>
              <a:t>Lebanon has been affected since ancient times by wars and mandates. Sad days have befallen Lebanon, and it has been exposed to many tragedies, and the rate of poverty and famine has increased in Lebanon.</a:t>
            </a:r>
          </a:p>
        </p:txBody>
      </p:sp>
    </p:spTree>
    <p:extLst>
      <p:ext uri="{BB962C8B-B14F-4D97-AF65-F5344CB8AC3E}">
        <p14:creationId xmlns:p14="http://schemas.microsoft.com/office/powerpoint/2010/main" val="192771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99" name="Date Placeholder 98">
            <a:extLst>
              <a:ext uri="{FF2B5EF4-FFF2-40B4-BE49-F238E27FC236}">
                <a16:creationId xmlns:a16="http://schemas.microsoft.com/office/drawing/2014/main" id="{3191FFF3-A13C-4DD5-99FF-0AC1F4352FE2}"/>
              </a:ext>
            </a:extLst>
          </p:cNvPr>
          <p:cNvSpPr>
            <a:spLocks noGrp="1"/>
          </p:cNvSpPr>
          <p:nvPr>
            <p:ph type="dt" sz="half" idx="10"/>
          </p:nvPr>
        </p:nvSpPr>
        <p:spPr>
          <a:xfrm>
            <a:off x="838200" y="6356350"/>
            <a:ext cx="2743200" cy="365125"/>
          </a:xfrm>
        </p:spPr>
        <p:txBody>
          <a:bodyPr/>
          <a:lstStyle/>
          <a:p>
            <a:r>
              <a:rPr lang="en-US" dirty="0"/>
              <a:t>20XX</a:t>
            </a:r>
          </a:p>
        </p:txBody>
      </p:sp>
      <p:sp>
        <p:nvSpPr>
          <p:cNvPr id="14" name="Title 1">
            <a:extLst>
              <a:ext uri="{FF2B5EF4-FFF2-40B4-BE49-F238E27FC236}">
                <a16:creationId xmlns:a16="http://schemas.microsoft.com/office/drawing/2014/main" id="{B73FEA5E-94E5-3B83-1F19-491ACDCB345D}"/>
              </a:ext>
            </a:extLst>
          </p:cNvPr>
          <p:cNvSpPr>
            <a:spLocks noGrp="1"/>
          </p:cNvSpPr>
          <p:nvPr>
            <p:ph type="title"/>
          </p:nvPr>
        </p:nvSpPr>
        <p:spPr>
          <a:xfrm>
            <a:off x="2381554" y="309239"/>
            <a:ext cx="3287827" cy="779641"/>
          </a:xfrm>
        </p:spPr>
        <p:txBody>
          <a:bodyPr>
            <a:normAutofit fontScale="90000"/>
          </a:bodyPr>
          <a:lstStyle/>
          <a:p>
            <a:r>
              <a:rPr lang="en-US" sz="3100" b="1" dirty="0">
                <a:solidFill>
                  <a:schemeClr val="bg1">
                    <a:lumMod val="75000"/>
                  </a:schemeClr>
                </a:solidFill>
                <a:effectLst/>
                <a:latin typeface="Adobe Garamond Pro Bold" panose="02020702060506020403" pitchFamily="18" charset="0"/>
                <a:ea typeface="Times New Roman" panose="02020603050405020304" pitchFamily="18" charset="0"/>
                <a:cs typeface="Arial" panose="020B0604020202020204" pitchFamily="34" charset="0"/>
              </a:rPr>
              <a:t>The 1</a:t>
            </a:r>
            <a:r>
              <a:rPr lang="en-US" sz="3100" b="1" baseline="30000" dirty="0">
                <a:solidFill>
                  <a:schemeClr val="bg1">
                    <a:lumMod val="75000"/>
                  </a:schemeClr>
                </a:solidFill>
                <a:effectLst/>
                <a:latin typeface="Adobe Garamond Pro Bold" panose="02020702060506020403" pitchFamily="18" charset="0"/>
                <a:ea typeface="Times New Roman" panose="02020603050405020304" pitchFamily="18" charset="0"/>
                <a:cs typeface="Arial" panose="020B0604020202020204" pitchFamily="34" charset="0"/>
              </a:rPr>
              <a:t>st</a:t>
            </a:r>
            <a:r>
              <a:rPr lang="en-US" sz="3100" b="1" dirty="0">
                <a:solidFill>
                  <a:schemeClr val="bg1">
                    <a:lumMod val="75000"/>
                  </a:schemeClr>
                </a:solidFill>
                <a:effectLst/>
                <a:latin typeface="Adobe Garamond Pro Bold" panose="02020702060506020403" pitchFamily="18" charset="0"/>
                <a:ea typeface="Times New Roman" panose="02020603050405020304" pitchFamily="18" charset="0"/>
                <a:cs typeface="Arial" panose="020B0604020202020204" pitchFamily="34" charset="0"/>
              </a:rPr>
              <a:t> Lebanese House</a:t>
            </a:r>
            <a:endParaRPr lang="en-US" dirty="0">
              <a:solidFill>
                <a:schemeClr val="bg1">
                  <a:lumMod val="75000"/>
                </a:schemeClr>
              </a:solidFill>
              <a:latin typeface="Adobe Garamond Pro Bold" panose="02020702060506020403" pitchFamily="18" charset="0"/>
            </a:endParaRPr>
          </a:p>
        </p:txBody>
      </p:sp>
      <p:sp>
        <p:nvSpPr>
          <p:cNvPr id="7" name="TextBox 6">
            <a:extLst>
              <a:ext uri="{FF2B5EF4-FFF2-40B4-BE49-F238E27FC236}">
                <a16:creationId xmlns:a16="http://schemas.microsoft.com/office/drawing/2014/main" id="{18A301AA-90FB-CC3C-8D10-66812705EE76}"/>
              </a:ext>
            </a:extLst>
          </p:cNvPr>
          <p:cNvSpPr txBox="1"/>
          <p:nvPr/>
        </p:nvSpPr>
        <p:spPr>
          <a:xfrm>
            <a:off x="380123" y="2761978"/>
            <a:ext cx="5370319" cy="4017575"/>
          </a:xfrm>
          <a:prstGeom prst="rect">
            <a:avLst/>
          </a:prstGeom>
          <a:pattFill prst="pct5">
            <a:fgClr>
              <a:schemeClr val="bg2">
                <a:lumMod val="50000"/>
              </a:schemeClr>
            </a:fgClr>
            <a:bgClr>
              <a:schemeClr val="accent1">
                <a:lumMod val="50000"/>
              </a:schemeClr>
            </a:bgClr>
          </a:pattFill>
          <a:ln>
            <a:noFill/>
          </a:ln>
        </p:spPr>
        <p:txBody>
          <a:bodyPr wrap="square">
            <a:spAutoFit/>
          </a:bodyPr>
          <a:lstStyle/>
          <a:p>
            <a:pPr marL="0" marR="0" fontAlgn="base">
              <a:lnSpc>
                <a:spcPct val="107000"/>
              </a:lnSpc>
              <a:spcBef>
                <a:spcPts val="0"/>
              </a:spcBef>
              <a:spcAft>
                <a:spcPts val="800"/>
              </a:spcAft>
            </a:pPr>
            <a:r>
              <a:rPr lang="en-US" sz="1600" dirty="0">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a:t>
            </a:r>
            <a:r>
              <a:rPr lang="en-US" sz="1600" b="1" i="1" dirty="0" err="1">
                <a:solidFill>
                  <a:schemeClr val="bg1">
                    <a:lumMod val="75000"/>
                  </a:schemeClr>
                </a:solidFill>
                <a:latin typeface="Open Sans" panose="020B0606030504020204" pitchFamily="34" charset="0"/>
                <a:ea typeface="Calibri" panose="020F0502020204030204" pitchFamily="34" charset="0"/>
                <a:cs typeface="Arial" panose="020B0604020202020204" pitchFamily="34" charset="0"/>
              </a:rPr>
              <a:t>I</a:t>
            </a:r>
            <a:r>
              <a:rPr lang="en-US" sz="1600" b="1" i="1" dirty="0" err="1">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lliya</a:t>
            </a:r>
            <a:r>
              <a:rPr lang="en-US" sz="1600" dirty="0">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 is a one-room unit, a main living quarter, which used to be built on top of a storing area, the owner used to keep the animals, store wood and other tools and supplies. </a:t>
            </a:r>
          </a:p>
          <a:p>
            <a:pPr marL="0" marR="0" fontAlgn="base">
              <a:lnSpc>
                <a:spcPct val="107000"/>
              </a:lnSpc>
              <a:spcBef>
                <a:spcPts val="0"/>
              </a:spcBef>
              <a:spcAft>
                <a:spcPts val="800"/>
              </a:spcAft>
            </a:pPr>
            <a:r>
              <a:rPr lang="en-US" sz="1600" dirty="0">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This house used to benefit from a multi-purpose terrace called the “</a:t>
            </a:r>
            <a:r>
              <a:rPr lang="en-US" sz="1600" i="1" dirty="0" err="1">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stayha</a:t>
            </a:r>
            <a:r>
              <a:rPr lang="en-US" sz="1600" dirty="0">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 ornamented by a grapevine. </a:t>
            </a:r>
          </a:p>
          <a:p>
            <a:pPr marL="0" marR="0" fontAlgn="base">
              <a:lnSpc>
                <a:spcPct val="107000"/>
              </a:lnSpc>
              <a:spcBef>
                <a:spcPts val="0"/>
              </a:spcBef>
              <a:spcAft>
                <a:spcPts val="800"/>
              </a:spcAft>
            </a:pPr>
            <a:r>
              <a:rPr lang="en-US" sz="1600" b="1" u="sng" dirty="0">
                <a:solidFill>
                  <a:schemeClr val="bg1">
                    <a:lumMod val="75000"/>
                  </a:schemeClr>
                </a:solidFill>
                <a:latin typeface="Open Sans" panose="020B0606030504020204" pitchFamily="34" charset="0"/>
                <a:ea typeface="Calibri" panose="020F0502020204030204" pitchFamily="34" charset="0"/>
                <a:cs typeface="Arial" panose="020B0604020202020204" pitchFamily="34" charset="0"/>
              </a:rPr>
              <a:t>Materials</a:t>
            </a:r>
          </a:p>
          <a:p>
            <a:pPr marL="0" marR="0" fontAlgn="base">
              <a:lnSpc>
                <a:spcPct val="107000"/>
              </a:lnSpc>
              <a:spcBef>
                <a:spcPts val="0"/>
              </a:spcBef>
              <a:spcAft>
                <a:spcPts val="800"/>
              </a:spcAft>
            </a:pPr>
            <a:r>
              <a:rPr lang="en-US" sz="1600" b="1" dirty="0">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Wall</a:t>
            </a:r>
            <a:r>
              <a:rPr lang="en-US" sz="1600" dirty="0">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 Hard solid stone, a sort of rain-proof technique. </a:t>
            </a:r>
          </a:p>
          <a:p>
            <a:pPr marL="0" marR="0" fontAlgn="base">
              <a:lnSpc>
                <a:spcPct val="107000"/>
              </a:lnSpc>
              <a:spcBef>
                <a:spcPts val="0"/>
              </a:spcBef>
              <a:spcAft>
                <a:spcPts val="800"/>
              </a:spcAft>
            </a:pPr>
            <a:r>
              <a:rPr lang="en-US" sz="1600" b="1" dirty="0">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Roof</a:t>
            </a:r>
            <a:r>
              <a:rPr lang="en-US" sz="1600" dirty="0">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 light wood, timber, supported by external walls, as well as a layer of crushed stone and earth.</a:t>
            </a:r>
          </a:p>
          <a:p>
            <a:pPr marL="0" marR="0" fontAlgn="base">
              <a:lnSpc>
                <a:spcPct val="107000"/>
              </a:lnSpc>
              <a:spcBef>
                <a:spcPts val="0"/>
              </a:spcBef>
              <a:spcAft>
                <a:spcPts val="800"/>
              </a:spcAft>
            </a:pPr>
            <a:r>
              <a:rPr lang="en-US" sz="1600" dirty="0">
                <a:solidFill>
                  <a:schemeClr val="bg1">
                    <a:lumMod val="75000"/>
                  </a:schemeClr>
                </a:solidFill>
                <a:effectLst/>
                <a:latin typeface="Open Sans" panose="020B0606030504020204" pitchFamily="34" charset="0"/>
                <a:ea typeface="Calibri" panose="020F0502020204030204" pitchFamily="34" charset="0"/>
                <a:cs typeface="Arial" panose="020B0604020202020204" pitchFamily="34" charset="0"/>
              </a:rPr>
              <a:t> A set of stairs is an important element in this simple residential house, attached to the façade in cantilever, which is made of stone and leads to the roof. </a:t>
            </a:r>
          </a:p>
        </p:txBody>
      </p:sp>
      <p:pic>
        <p:nvPicPr>
          <p:cNvPr id="11" name="Picture 10" descr="An overview of Lebanese architecture - Sheet3">
            <a:extLst>
              <a:ext uri="{FF2B5EF4-FFF2-40B4-BE49-F238E27FC236}">
                <a16:creationId xmlns:a16="http://schemas.microsoft.com/office/drawing/2014/main" id="{C6099568-A9DF-29CB-648F-FAE51476E27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574" y="1077470"/>
            <a:ext cx="1725412" cy="1725412"/>
          </a:xfrm>
          <a:prstGeom prst="rect">
            <a:avLst/>
          </a:prstGeom>
          <a:noFill/>
          <a:ln>
            <a:noFill/>
          </a:ln>
        </p:spPr>
      </p:pic>
      <p:pic>
        <p:nvPicPr>
          <p:cNvPr id="13" name="Picture 12">
            <a:extLst>
              <a:ext uri="{FF2B5EF4-FFF2-40B4-BE49-F238E27FC236}">
                <a16:creationId xmlns:a16="http://schemas.microsoft.com/office/drawing/2014/main" id="{30FB4CBF-F296-406A-BFA3-E84882720E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9824" y="1140050"/>
            <a:ext cx="2159952" cy="1618367"/>
          </a:xfrm>
          <a:prstGeom prst="rect">
            <a:avLst/>
          </a:prstGeom>
          <a:noFill/>
          <a:ln>
            <a:noFill/>
          </a:ln>
        </p:spPr>
      </p:pic>
      <p:sp>
        <p:nvSpPr>
          <p:cNvPr id="16" name="Title 1">
            <a:extLst>
              <a:ext uri="{FF2B5EF4-FFF2-40B4-BE49-F238E27FC236}">
                <a16:creationId xmlns:a16="http://schemas.microsoft.com/office/drawing/2014/main" id="{FD496242-3652-B1A2-CA87-98A1569E18ED}"/>
              </a:ext>
            </a:extLst>
          </p:cNvPr>
          <p:cNvSpPr txBox="1">
            <a:spLocks/>
          </p:cNvSpPr>
          <p:nvPr/>
        </p:nvSpPr>
        <p:spPr>
          <a:xfrm>
            <a:off x="6096000" y="283591"/>
            <a:ext cx="2637122" cy="779641"/>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r>
              <a:rPr lang="en-US" sz="3100" b="1" dirty="0">
                <a:solidFill>
                  <a:schemeClr val="bg1">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The Gallery House</a:t>
            </a:r>
            <a:endParaRPr lang="en-US" dirty="0">
              <a:solidFill>
                <a:schemeClr val="bg1">
                  <a:lumMod val="75000"/>
                </a:schemeClr>
              </a:solidFill>
              <a:latin typeface="Adobe Garamond Pro Bold" panose="02020702060506020403" pitchFamily="18" charset="0"/>
            </a:endParaRPr>
          </a:p>
        </p:txBody>
      </p:sp>
      <p:sp>
        <p:nvSpPr>
          <p:cNvPr id="20" name="Title 1">
            <a:extLst>
              <a:ext uri="{FF2B5EF4-FFF2-40B4-BE49-F238E27FC236}">
                <a16:creationId xmlns:a16="http://schemas.microsoft.com/office/drawing/2014/main" id="{B1ED443E-FD63-B5D1-7E5D-8FB619FDCC99}"/>
              </a:ext>
            </a:extLst>
          </p:cNvPr>
          <p:cNvSpPr txBox="1">
            <a:spLocks/>
          </p:cNvSpPr>
          <p:nvPr/>
        </p:nvSpPr>
        <p:spPr>
          <a:xfrm>
            <a:off x="10524142" y="2153006"/>
            <a:ext cx="1762125" cy="24981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r>
              <a:rPr lang="en-US" sz="1200" b="1" dirty="0">
                <a:solidFill>
                  <a:schemeClr val="bg1">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a:t>
            </a:r>
            <a:r>
              <a:rPr lang="en-US" sz="1200" b="1" i="1" dirty="0" err="1">
                <a:solidFill>
                  <a:schemeClr val="bg1">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Ballouneh</a:t>
            </a:r>
            <a:r>
              <a:rPr lang="en-US" sz="1200" b="1" dirty="0">
                <a:solidFill>
                  <a:schemeClr val="bg1">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a:t>
            </a:r>
            <a:endParaRPr lang="en-US" sz="1200" dirty="0">
              <a:solidFill>
                <a:schemeClr val="bg1">
                  <a:lumMod val="75000"/>
                </a:schemeClr>
              </a:solidFill>
              <a:latin typeface="Adobe Garamond Pro Bold" panose="02020702060506020403" pitchFamily="18" charset="0"/>
            </a:endParaRPr>
          </a:p>
        </p:txBody>
      </p:sp>
      <p:sp>
        <p:nvSpPr>
          <p:cNvPr id="21" name="Isosceles Triangle 20">
            <a:extLst>
              <a:ext uri="{FF2B5EF4-FFF2-40B4-BE49-F238E27FC236}">
                <a16:creationId xmlns:a16="http://schemas.microsoft.com/office/drawing/2014/main" id="{2C6F0999-A8E0-1532-F9BA-4686979B19DD}"/>
              </a:ext>
            </a:extLst>
          </p:cNvPr>
          <p:cNvSpPr/>
          <p:nvPr/>
        </p:nvSpPr>
        <p:spPr>
          <a:xfrm>
            <a:off x="6145252" y="512601"/>
            <a:ext cx="5829698" cy="6208874"/>
          </a:xfrm>
          <a:prstGeom prst="triangle">
            <a:avLst/>
          </a:prstGeom>
          <a:solidFill>
            <a:schemeClr val="accent1">
              <a:alpha val="4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n overview of Lebanese architecture - Sheet4">
            <a:extLst>
              <a:ext uri="{FF2B5EF4-FFF2-40B4-BE49-F238E27FC236}">
                <a16:creationId xmlns:a16="http://schemas.microsoft.com/office/drawing/2014/main" id="{AD4E65D8-78B5-90A0-F863-8DF1D14A2ED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2534" y="1093684"/>
            <a:ext cx="3575133" cy="2368458"/>
          </a:xfrm>
          <a:prstGeom prst="rect">
            <a:avLst/>
          </a:prstGeom>
          <a:noFill/>
          <a:ln>
            <a:noFill/>
          </a:ln>
        </p:spPr>
      </p:pic>
      <p:sp>
        <p:nvSpPr>
          <p:cNvPr id="22" name="Isosceles Triangle 21">
            <a:extLst>
              <a:ext uri="{FF2B5EF4-FFF2-40B4-BE49-F238E27FC236}">
                <a16:creationId xmlns:a16="http://schemas.microsoft.com/office/drawing/2014/main" id="{6CF6E70B-5818-6D66-7C0A-F97CDA4914C7}"/>
              </a:ext>
            </a:extLst>
          </p:cNvPr>
          <p:cNvSpPr/>
          <p:nvPr/>
        </p:nvSpPr>
        <p:spPr>
          <a:xfrm>
            <a:off x="6007045" y="512601"/>
            <a:ext cx="5178286" cy="5192874"/>
          </a:xfrm>
          <a:prstGeom prst="triangle">
            <a:avLst/>
          </a:prstGeom>
          <a:solidFill>
            <a:schemeClr val="accent1">
              <a:alpha val="4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CEE9B005-0D1D-CB5D-0BF8-AA60895F86C3}"/>
              </a:ext>
            </a:extLst>
          </p:cNvPr>
          <p:cNvSpPr/>
          <p:nvPr/>
        </p:nvSpPr>
        <p:spPr>
          <a:xfrm>
            <a:off x="6934871" y="883724"/>
            <a:ext cx="5178286" cy="5192874"/>
          </a:xfrm>
          <a:prstGeom prst="triangle">
            <a:avLst/>
          </a:prstGeom>
          <a:solidFill>
            <a:schemeClr val="accent1">
              <a:alpha val="43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TextBox 17">
            <a:extLst>
              <a:ext uri="{FF2B5EF4-FFF2-40B4-BE49-F238E27FC236}">
                <a16:creationId xmlns:a16="http://schemas.microsoft.com/office/drawing/2014/main" id="{741BC549-8740-D6CA-FD21-D743EA3A1C49}"/>
              </a:ext>
            </a:extLst>
          </p:cNvPr>
          <p:cNvSpPr txBox="1"/>
          <p:nvPr/>
        </p:nvSpPr>
        <p:spPr>
          <a:xfrm>
            <a:off x="6930042" y="3810000"/>
            <a:ext cx="4253164" cy="2800767"/>
          </a:xfrm>
          <a:prstGeom prst="rect">
            <a:avLst/>
          </a:prstGeom>
          <a:effectLst>
            <a:outerShdw blurRad="50800" dist="50800" dir="5400000" sx="1000" sy="1000" algn="ctr" rotWithShape="0">
              <a:srgbClr val="000000"/>
            </a:outerShdw>
          </a:effectLst>
        </p:spPr>
        <p:txBody>
          <a:bodyPr wrap="square">
            <a:spAutoFit/>
          </a:bodyPr>
          <a:lstStyle/>
          <a:p>
            <a:pPr marL="0" marR="0" fontAlgn="base">
              <a:spcBef>
                <a:spcPts val="0"/>
              </a:spcBef>
              <a:spcAft>
                <a:spcPts val="0"/>
              </a:spcAft>
            </a:pPr>
            <a:r>
              <a:rPr lang="en-US" sz="1600" dirty="0">
                <a:solidFill>
                  <a:schemeClr val="accent1">
                    <a:lumMod val="50000"/>
                  </a:schemeClr>
                </a:solidFill>
                <a:latin typeface="Open Sans" panose="020B0606030504020204" pitchFamily="34" charset="0"/>
                <a:cs typeface="Arial" panose="020B0604020202020204" pitchFamily="34" charset="0"/>
              </a:rPr>
              <a:t>The gallery of arcades was made of simple stone </a:t>
            </a:r>
          </a:p>
          <a:p>
            <a:pPr marL="0" marR="0" fontAlgn="base">
              <a:spcBef>
                <a:spcPts val="0"/>
              </a:spcBef>
              <a:spcAft>
                <a:spcPts val="0"/>
              </a:spcAft>
            </a:pPr>
            <a:r>
              <a:rPr lang="en-US" sz="1600" dirty="0">
                <a:solidFill>
                  <a:schemeClr val="accent1">
                    <a:lumMod val="50000"/>
                  </a:schemeClr>
                </a:solidFill>
                <a:latin typeface="Open Sans" panose="020B0606030504020204" pitchFamily="34" charset="0"/>
                <a:cs typeface="Arial" panose="020B0604020202020204" pitchFamily="34" charset="0"/>
              </a:rPr>
              <a:t>It created a satisfactory aesthetic to the </a:t>
            </a:r>
            <a:r>
              <a:rPr lang="en-US" sz="1600" dirty="0">
                <a:solidFill>
                  <a:schemeClr val="accent1">
                    <a:lumMod val="50000"/>
                  </a:schemeClr>
                </a:solidFill>
                <a:latin typeface="Open Sans" panose="020B0606030504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traditional</a:t>
            </a:r>
            <a:r>
              <a:rPr lang="en-US" sz="1600" dirty="0">
                <a:solidFill>
                  <a:schemeClr val="accent1">
                    <a:lumMod val="50000"/>
                  </a:schemeClr>
                </a:solidFill>
                <a:latin typeface="Open Sans" panose="020B0606030504020204" pitchFamily="34" charset="0"/>
                <a:cs typeface="Arial" panose="020B0604020202020204" pitchFamily="34" charset="0"/>
              </a:rPr>
              <a:t> construction, thus the higher the galleries, the wealthier the owner.</a:t>
            </a:r>
          </a:p>
          <a:p>
            <a:pPr marL="0" marR="0" fontAlgn="base">
              <a:spcBef>
                <a:spcPts val="0"/>
              </a:spcBef>
              <a:spcAft>
                <a:spcPts val="0"/>
              </a:spcAft>
            </a:pPr>
            <a:r>
              <a:rPr lang="en-US" sz="1600" dirty="0">
                <a:solidFill>
                  <a:schemeClr val="accent1">
                    <a:lumMod val="50000"/>
                  </a:schemeClr>
                </a:solidFill>
                <a:latin typeface="Open Sans" panose="020B0606030504020204" pitchFamily="34" charset="0"/>
                <a:cs typeface="Arial" panose="020B0604020202020204" pitchFamily="34" charset="0"/>
              </a:rPr>
              <a:t>This represents an extension of the closed rectangular area of the house which evolved for a wider range of activities. </a:t>
            </a:r>
          </a:p>
          <a:p>
            <a:pPr marL="0" marR="0" fontAlgn="base">
              <a:spcBef>
                <a:spcPts val="0"/>
              </a:spcBef>
              <a:spcAft>
                <a:spcPts val="0"/>
              </a:spcAft>
            </a:pPr>
            <a:r>
              <a:rPr lang="en-US" sz="1600" dirty="0">
                <a:solidFill>
                  <a:schemeClr val="accent1">
                    <a:lumMod val="50000"/>
                  </a:schemeClr>
                </a:solidFill>
                <a:latin typeface="Open Sans" panose="020B0606030504020204" pitchFamily="34" charset="0"/>
                <a:cs typeface="Arial" panose="020B0604020202020204" pitchFamily="34" charset="0"/>
              </a:rPr>
              <a:t>The gallery of the house is never seen externally. </a:t>
            </a:r>
          </a:p>
        </p:txBody>
      </p:sp>
      <p:sp>
        <p:nvSpPr>
          <p:cNvPr id="28" name="Half Frame 27">
            <a:extLst>
              <a:ext uri="{FF2B5EF4-FFF2-40B4-BE49-F238E27FC236}">
                <a16:creationId xmlns:a16="http://schemas.microsoft.com/office/drawing/2014/main" id="{50DD626E-1CFC-70C2-D84E-E326CA02E596}"/>
              </a:ext>
            </a:extLst>
          </p:cNvPr>
          <p:cNvSpPr/>
          <p:nvPr/>
        </p:nvSpPr>
        <p:spPr>
          <a:xfrm>
            <a:off x="241916" y="283591"/>
            <a:ext cx="2373750" cy="3630716"/>
          </a:xfrm>
          <a:prstGeom prst="halfFrame">
            <a:avLst/>
          </a:prstGeom>
          <a:solidFill>
            <a:schemeClr val="accent1">
              <a:lumMod val="40000"/>
              <a:lumOff val="60000"/>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Half Frame 28">
            <a:extLst>
              <a:ext uri="{FF2B5EF4-FFF2-40B4-BE49-F238E27FC236}">
                <a16:creationId xmlns:a16="http://schemas.microsoft.com/office/drawing/2014/main" id="{6B92C0ED-A9F1-ED76-4253-BD299D5F9DE1}"/>
              </a:ext>
            </a:extLst>
          </p:cNvPr>
          <p:cNvSpPr/>
          <p:nvPr/>
        </p:nvSpPr>
        <p:spPr>
          <a:xfrm rot="10800000">
            <a:off x="3952181" y="3977618"/>
            <a:ext cx="2083134" cy="2880382"/>
          </a:xfrm>
          <a:prstGeom prst="halfFrame">
            <a:avLst/>
          </a:prstGeom>
          <a:solidFill>
            <a:schemeClr val="accent1">
              <a:lumMod val="60000"/>
              <a:lumOff val="4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38153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99" name="Date Placeholder 98">
            <a:extLst>
              <a:ext uri="{FF2B5EF4-FFF2-40B4-BE49-F238E27FC236}">
                <a16:creationId xmlns:a16="http://schemas.microsoft.com/office/drawing/2014/main" id="{3191FFF3-A13C-4DD5-99FF-0AC1F4352FE2}"/>
              </a:ext>
            </a:extLst>
          </p:cNvPr>
          <p:cNvSpPr>
            <a:spLocks noGrp="1"/>
          </p:cNvSpPr>
          <p:nvPr>
            <p:ph type="dt" sz="half" idx="10"/>
          </p:nvPr>
        </p:nvSpPr>
        <p:spPr>
          <a:xfrm>
            <a:off x="838200" y="6356350"/>
            <a:ext cx="2743200" cy="365125"/>
          </a:xfrm>
        </p:spPr>
        <p:txBody>
          <a:bodyPr/>
          <a:lstStyle/>
          <a:p>
            <a:r>
              <a:rPr lang="en-US" dirty="0"/>
              <a:t>20XX</a:t>
            </a:r>
          </a:p>
        </p:txBody>
      </p:sp>
      <p:sp>
        <p:nvSpPr>
          <p:cNvPr id="14" name="Title 1">
            <a:extLst>
              <a:ext uri="{FF2B5EF4-FFF2-40B4-BE49-F238E27FC236}">
                <a16:creationId xmlns:a16="http://schemas.microsoft.com/office/drawing/2014/main" id="{B73FEA5E-94E5-3B83-1F19-491ACDCB345D}"/>
              </a:ext>
            </a:extLst>
          </p:cNvPr>
          <p:cNvSpPr>
            <a:spLocks noGrp="1"/>
          </p:cNvSpPr>
          <p:nvPr>
            <p:ph type="title"/>
          </p:nvPr>
        </p:nvSpPr>
        <p:spPr>
          <a:xfrm>
            <a:off x="287538" y="689847"/>
            <a:ext cx="2343150" cy="779641"/>
          </a:xfrm>
        </p:spPr>
        <p:txBody>
          <a:bodyPr>
            <a:normAutofit fontScale="90000"/>
          </a:bodyPr>
          <a:lstStyle/>
          <a:p>
            <a:r>
              <a:rPr lang="en-US" sz="3100" b="1" dirty="0">
                <a:solidFill>
                  <a:schemeClr val="accent2">
                    <a:lumMod val="75000"/>
                  </a:schemeClr>
                </a:solidFill>
                <a:latin typeface="Adobe Garamond Pro Bold" panose="02020702060506020403" pitchFamily="18" charset="0"/>
                <a:cs typeface="Arial" panose="020B0604020202020204" pitchFamily="34" charset="0"/>
              </a:rPr>
              <a:t>The </a:t>
            </a:r>
            <a:r>
              <a:rPr lang="en-US" sz="3100" b="1" dirty="0" err="1">
                <a:solidFill>
                  <a:schemeClr val="accent2">
                    <a:lumMod val="75000"/>
                  </a:schemeClr>
                </a:solidFill>
                <a:latin typeface="Adobe Garamond Pro Bold" panose="02020702060506020403" pitchFamily="18" charset="0"/>
                <a:cs typeface="Arial" panose="020B0604020202020204" pitchFamily="34" charset="0"/>
              </a:rPr>
              <a:t>Liwan</a:t>
            </a:r>
            <a:r>
              <a:rPr lang="en-US" sz="3100" b="1" dirty="0">
                <a:solidFill>
                  <a:schemeClr val="accent2">
                    <a:lumMod val="75000"/>
                  </a:schemeClr>
                </a:solidFill>
                <a:latin typeface="Adobe Garamond Pro Bold" panose="02020702060506020403" pitchFamily="18" charset="0"/>
                <a:cs typeface="Arial" panose="020B0604020202020204" pitchFamily="34" charset="0"/>
              </a:rPr>
              <a:t> House</a:t>
            </a:r>
          </a:p>
        </p:txBody>
      </p:sp>
      <p:sp>
        <p:nvSpPr>
          <p:cNvPr id="16" name="Title 1">
            <a:extLst>
              <a:ext uri="{FF2B5EF4-FFF2-40B4-BE49-F238E27FC236}">
                <a16:creationId xmlns:a16="http://schemas.microsoft.com/office/drawing/2014/main" id="{FD496242-3652-B1A2-CA87-98A1569E18ED}"/>
              </a:ext>
            </a:extLst>
          </p:cNvPr>
          <p:cNvSpPr txBox="1">
            <a:spLocks/>
          </p:cNvSpPr>
          <p:nvPr/>
        </p:nvSpPr>
        <p:spPr>
          <a:xfrm>
            <a:off x="5995228" y="534641"/>
            <a:ext cx="2779512" cy="779641"/>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r>
              <a:rPr lang="en-US" sz="3100" b="1" dirty="0">
                <a:solidFill>
                  <a:schemeClr val="accent2">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The </a:t>
            </a:r>
            <a:r>
              <a:rPr lang="en-US" sz="3100" b="1" dirty="0">
                <a:solidFill>
                  <a:schemeClr val="accent2">
                    <a:lumMod val="75000"/>
                  </a:schemeClr>
                </a:solidFill>
                <a:latin typeface="Adobe Garamond Pro Bold" panose="02020702060506020403" pitchFamily="18" charset="0"/>
                <a:cs typeface="Arial" panose="020B0604020202020204" pitchFamily="34" charset="0"/>
              </a:rPr>
              <a:t>Courtyard House</a:t>
            </a:r>
          </a:p>
        </p:txBody>
      </p:sp>
      <p:sp useBgFill="1">
        <p:nvSpPr>
          <p:cNvPr id="18" name="TextBox 17">
            <a:extLst>
              <a:ext uri="{FF2B5EF4-FFF2-40B4-BE49-F238E27FC236}">
                <a16:creationId xmlns:a16="http://schemas.microsoft.com/office/drawing/2014/main" id="{741BC549-8740-D6CA-FD21-D743EA3A1C49}"/>
              </a:ext>
            </a:extLst>
          </p:cNvPr>
          <p:cNvSpPr txBox="1"/>
          <p:nvPr/>
        </p:nvSpPr>
        <p:spPr>
          <a:xfrm>
            <a:off x="6357440" y="4147595"/>
            <a:ext cx="4529635" cy="2308324"/>
          </a:xfrm>
          <a:prstGeom prst="rect">
            <a:avLst/>
          </a:prstGeom>
        </p:spPr>
        <p:txBody>
          <a:bodyPr wrap="square">
            <a:spAutoFit/>
          </a:bodyPr>
          <a:lstStyle>
            <a:defPPr>
              <a:defRPr lang="en-US"/>
            </a:defPPr>
            <a:lvl1pPr marR="0" fontAlgn="base">
              <a:spcBef>
                <a:spcPts val="0"/>
              </a:spcBef>
              <a:spcAft>
                <a:spcPts val="0"/>
              </a:spcAft>
              <a:defRPr>
                <a:solidFill>
                  <a:srgbClr val="000000"/>
                </a:solidFill>
                <a:effectLst/>
                <a:latin typeface="inherit"/>
                <a:ea typeface="Times New Roman" panose="02020603050405020304" pitchFamily="18" charset="0"/>
                <a:cs typeface="Open Sans" panose="020B0606030504020204" pitchFamily="34" charset="0"/>
              </a:defRPr>
            </a:lvl1pPr>
          </a:lstStyle>
          <a:p>
            <a:r>
              <a:rPr lang="en-US" sz="1200" dirty="0">
                <a:solidFill>
                  <a:schemeClr val="accent1">
                    <a:lumMod val="50000"/>
                  </a:schemeClr>
                </a:solidFill>
                <a:latin typeface="Open Sans" panose="020B0606030504020204" pitchFamily="34" charset="0"/>
                <a:ea typeface="+mn-ea"/>
                <a:cs typeface="Arial" panose="020B0604020202020204" pitchFamily="34" charset="0"/>
              </a:rPr>
              <a:t>Lebanese architecture takes into high consideration its relation to the natural environment and surroundings. This approach stands out in the Lebanese </a:t>
            </a:r>
            <a:r>
              <a:rPr lang="en-US" sz="1200" dirty="0">
                <a:solidFill>
                  <a:schemeClr val="accent1">
                    <a:lumMod val="50000"/>
                  </a:schemeClr>
                </a:solidFill>
                <a:latin typeface="Open Sans" panose="020B0606030504020204" pitchFamily="34" charset="0"/>
                <a:ea typeface="+mn-ea"/>
                <a:cs typeface="Arial" panose="020B0604020202020204" pitchFamily="34" charset="0"/>
                <a:hlinkClick r:id="rId2">
                  <a:extLst>
                    <a:ext uri="{A12FA001-AC4F-418D-AE19-62706E023703}">
                      <ahyp:hlinkClr xmlns:ahyp="http://schemas.microsoft.com/office/drawing/2018/hyperlinkcolor" val="tx"/>
                    </a:ext>
                  </a:extLst>
                </a:hlinkClick>
              </a:rPr>
              <a:t>courtyard</a:t>
            </a:r>
            <a:r>
              <a:rPr lang="en-US" sz="1200" dirty="0">
                <a:solidFill>
                  <a:schemeClr val="accent1">
                    <a:lumMod val="50000"/>
                  </a:schemeClr>
                </a:solidFill>
                <a:latin typeface="Open Sans" panose="020B0606030504020204" pitchFamily="34" charset="0"/>
                <a:ea typeface="+mn-ea"/>
                <a:cs typeface="Arial" panose="020B0604020202020204" pitchFamily="34" charset="0"/>
              </a:rPr>
              <a:t> houses. The indoor spaces were divided into functional areas. </a:t>
            </a:r>
          </a:p>
          <a:p>
            <a:r>
              <a:rPr lang="en-US" sz="1200" dirty="0">
                <a:solidFill>
                  <a:schemeClr val="accent1">
                    <a:lumMod val="50000"/>
                  </a:schemeClr>
                </a:solidFill>
                <a:latin typeface="Open Sans" panose="020B0606030504020204" pitchFamily="34" charset="0"/>
                <a:ea typeface="+mn-ea"/>
                <a:cs typeface="Arial" panose="020B0604020202020204" pitchFamily="34" charset="0"/>
              </a:rPr>
              <a:t>With time, the indoor planning changed, dividing the space into several rooms of approximately the same size on the sides of a long corridor. </a:t>
            </a:r>
          </a:p>
          <a:p>
            <a:r>
              <a:rPr lang="en-US" sz="1200" dirty="0">
                <a:solidFill>
                  <a:schemeClr val="accent1">
                    <a:lumMod val="50000"/>
                  </a:schemeClr>
                </a:solidFill>
                <a:latin typeface="Open Sans" panose="020B0606030504020204" pitchFamily="34" charset="0"/>
                <a:ea typeface="+mn-ea"/>
                <a:cs typeface="Arial" panose="020B0604020202020204" pitchFamily="34" charset="0"/>
              </a:rPr>
              <a:t>The outside was Influenced from the Phoenicians who preferred to live in close and shared neighborhoods.</a:t>
            </a:r>
          </a:p>
          <a:p>
            <a:r>
              <a:rPr lang="en-US" sz="1200" dirty="0">
                <a:solidFill>
                  <a:schemeClr val="accent1">
                    <a:lumMod val="50000"/>
                  </a:schemeClr>
                </a:solidFill>
                <a:latin typeface="Open Sans" panose="020B0606030504020204" pitchFamily="34" charset="0"/>
                <a:ea typeface="+mn-ea"/>
                <a:cs typeface="Arial" panose="020B0604020202020204" pitchFamily="34" charset="0"/>
              </a:rPr>
              <a:t>Such settlements were always built-in places with access to water, mineral resources and where it would allow to develop agriculture.</a:t>
            </a:r>
          </a:p>
        </p:txBody>
      </p:sp>
      <p:sp>
        <p:nvSpPr>
          <p:cNvPr id="20" name="Title 1">
            <a:extLst>
              <a:ext uri="{FF2B5EF4-FFF2-40B4-BE49-F238E27FC236}">
                <a16:creationId xmlns:a16="http://schemas.microsoft.com/office/drawing/2014/main" id="{B1ED443E-FD63-B5D1-7E5D-8FB619FDCC99}"/>
              </a:ext>
            </a:extLst>
          </p:cNvPr>
          <p:cNvSpPr txBox="1">
            <a:spLocks/>
          </p:cNvSpPr>
          <p:nvPr/>
        </p:nvSpPr>
        <p:spPr>
          <a:xfrm>
            <a:off x="6503921" y="3600403"/>
            <a:ext cx="1762125" cy="24981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r>
              <a:rPr lang="en-US" sz="1200" b="1" dirty="0">
                <a:solidFill>
                  <a:schemeClr val="accent2">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a:t>
            </a:r>
            <a:r>
              <a:rPr lang="en-US" sz="1200" b="1" i="1" dirty="0">
                <a:solidFill>
                  <a:schemeClr val="accent2">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Deir El Qamar</a:t>
            </a:r>
            <a:r>
              <a:rPr lang="en-US" sz="1200" b="1" dirty="0">
                <a:solidFill>
                  <a:schemeClr val="accent2">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a:t>
            </a:r>
            <a:endParaRPr lang="en-US" sz="1200" dirty="0">
              <a:solidFill>
                <a:schemeClr val="accent2">
                  <a:lumMod val="75000"/>
                </a:schemeClr>
              </a:solidFill>
              <a:latin typeface="Adobe Garamond Pro Bold" panose="02020702060506020403" pitchFamily="18" charset="0"/>
            </a:endParaRPr>
          </a:p>
        </p:txBody>
      </p:sp>
      <p:pic>
        <p:nvPicPr>
          <p:cNvPr id="2" name="Picture 1" descr="Lebanese Architectural Identity: The Classical Residence">
            <a:extLst>
              <a:ext uri="{FF2B5EF4-FFF2-40B4-BE49-F238E27FC236}">
                <a16:creationId xmlns:a16="http://schemas.microsoft.com/office/drawing/2014/main" id="{1DDA905C-2480-2934-915D-91CA3342F2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29088" y="565085"/>
            <a:ext cx="2231322" cy="2017778"/>
          </a:xfrm>
          <a:prstGeom prst="rect">
            <a:avLst/>
          </a:prstGeom>
          <a:noFill/>
          <a:ln>
            <a:noFill/>
          </a:ln>
        </p:spPr>
      </p:pic>
      <p:pic>
        <p:nvPicPr>
          <p:cNvPr id="3" name="Picture 2" descr="Lebanese Architectural Identity: The Classical Residence">
            <a:extLst>
              <a:ext uri="{FF2B5EF4-FFF2-40B4-BE49-F238E27FC236}">
                <a16:creationId xmlns:a16="http://schemas.microsoft.com/office/drawing/2014/main" id="{EAD1B51E-9DAC-5F4A-9CE6-11A0129DB46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111" y="1949020"/>
            <a:ext cx="2686629" cy="1608963"/>
          </a:xfrm>
          <a:prstGeom prst="rect">
            <a:avLst/>
          </a:prstGeom>
          <a:noFill/>
          <a:ln>
            <a:noFill/>
          </a:ln>
        </p:spPr>
      </p:pic>
      <p:sp>
        <p:nvSpPr>
          <p:cNvPr id="6" name="Rectangle 5">
            <a:extLst>
              <a:ext uri="{FF2B5EF4-FFF2-40B4-BE49-F238E27FC236}">
                <a16:creationId xmlns:a16="http://schemas.microsoft.com/office/drawing/2014/main" id="{2E438E46-3B76-644A-FBA2-2B529721C0A3}"/>
              </a:ext>
            </a:extLst>
          </p:cNvPr>
          <p:cNvSpPr/>
          <p:nvPr/>
        </p:nvSpPr>
        <p:spPr>
          <a:xfrm>
            <a:off x="42565" y="2655094"/>
            <a:ext cx="4547426" cy="4138612"/>
          </a:xfrm>
          <a:prstGeom prst="rect">
            <a:avLst/>
          </a:prstGeom>
          <a:solidFill>
            <a:schemeClr val="accent1"/>
          </a:solidFill>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fontAlgn="base">
              <a:spcBef>
                <a:spcPts val="0"/>
              </a:spcBef>
              <a:spcAft>
                <a:spcPts val="0"/>
              </a:spcAft>
            </a:pPr>
            <a:r>
              <a:rPr lang="en-US" sz="1800" dirty="0">
                <a:solidFill>
                  <a:schemeClr val="bg1">
                    <a:lumMod val="75000"/>
                  </a:schemeClr>
                </a:solidFill>
                <a:latin typeface="Open Sans" panose="020B0606030504020204" pitchFamily="34" charset="0"/>
                <a:cs typeface="Arial" panose="020B0604020202020204" pitchFamily="34" charset="0"/>
              </a:rPr>
              <a:t>A </a:t>
            </a:r>
            <a:r>
              <a:rPr lang="en-US" sz="1800" dirty="0" err="1">
                <a:solidFill>
                  <a:schemeClr val="bg1">
                    <a:lumMod val="75000"/>
                  </a:schemeClr>
                </a:solidFill>
                <a:latin typeface="Open Sans" panose="020B0606030504020204" pitchFamily="34" charset="0"/>
                <a:cs typeface="Arial" panose="020B0604020202020204" pitchFamily="34" charset="0"/>
              </a:rPr>
              <a:t>liwan</a:t>
            </a:r>
            <a:r>
              <a:rPr lang="en-US" sz="1800" dirty="0">
                <a:solidFill>
                  <a:schemeClr val="bg1">
                    <a:lumMod val="75000"/>
                  </a:schemeClr>
                </a:solidFill>
                <a:latin typeface="Open Sans" panose="020B0606030504020204" pitchFamily="34" charset="0"/>
                <a:cs typeface="Arial" panose="020B0604020202020204" pitchFamily="34" charset="0"/>
              </a:rPr>
              <a:t>-type entrance is a vaulted opening.</a:t>
            </a:r>
          </a:p>
          <a:p>
            <a:pPr marL="0" marR="0" fontAlgn="base">
              <a:spcBef>
                <a:spcPts val="0"/>
              </a:spcBef>
              <a:spcAft>
                <a:spcPts val="0"/>
              </a:spcAft>
            </a:pPr>
            <a:r>
              <a:rPr lang="en-US" sz="1800" dirty="0">
                <a:solidFill>
                  <a:schemeClr val="bg1">
                    <a:lumMod val="75000"/>
                  </a:schemeClr>
                </a:solidFill>
                <a:latin typeface="Open Sans" panose="020B0606030504020204" pitchFamily="34" charset="0"/>
                <a:cs typeface="Arial" panose="020B0604020202020204" pitchFamily="34" charset="0"/>
              </a:rPr>
              <a:t>A type of house least found in Lebanon.</a:t>
            </a:r>
          </a:p>
          <a:p>
            <a:pPr marL="0" marR="0" fontAlgn="base">
              <a:spcBef>
                <a:spcPts val="0"/>
              </a:spcBef>
              <a:spcAft>
                <a:spcPts val="0"/>
              </a:spcAft>
            </a:pPr>
            <a:r>
              <a:rPr lang="en-US" sz="1800" dirty="0">
                <a:solidFill>
                  <a:schemeClr val="bg1">
                    <a:lumMod val="75000"/>
                  </a:schemeClr>
                </a:solidFill>
                <a:latin typeface="Open Sans" panose="020B0606030504020204" pitchFamily="34" charset="0"/>
                <a:cs typeface="Arial" panose="020B0604020202020204" pitchFamily="34" charset="0"/>
              </a:rPr>
              <a:t>The </a:t>
            </a:r>
            <a:r>
              <a:rPr lang="en-US" sz="1800" dirty="0" err="1">
                <a:solidFill>
                  <a:schemeClr val="bg1">
                    <a:lumMod val="75000"/>
                  </a:schemeClr>
                </a:solidFill>
                <a:latin typeface="Open Sans" panose="020B0606030504020204" pitchFamily="34" charset="0"/>
                <a:cs typeface="Arial" panose="020B0604020202020204" pitchFamily="34" charset="0"/>
              </a:rPr>
              <a:t>Liwan</a:t>
            </a:r>
            <a:r>
              <a:rPr lang="en-US" sz="1800" dirty="0">
                <a:solidFill>
                  <a:schemeClr val="bg1">
                    <a:lumMod val="75000"/>
                  </a:schemeClr>
                </a:solidFill>
                <a:latin typeface="Open Sans" panose="020B0606030504020204" pitchFamily="34" charset="0"/>
                <a:cs typeface="Arial" panose="020B0604020202020204" pitchFamily="34" charset="0"/>
              </a:rPr>
              <a:t> unit, whose origins are Persians, was a way to expand the simple Lebanese house as well, through an archway used to connect two rooms. </a:t>
            </a:r>
          </a:p>
          <a:p>
            <a:pPr marL="0" marR="0" fontAlgn="base">
              <a:spcBef>
                <a:spcPts val="0"/>
              </a:spcBef>
              <a:spcAft>
                <a:spcPts val="0"/>
              </a:spcAft>
            </a:pPr>
            <a:r>
              <a:rPr lang="en-US" sz="1800" dirty="0">
                <a:solidFill>
                  <a:schemeClr val="bg1">
                    <a:lumMod val="75000"/>
                  </a:schemeClr>
                </a:solidFill>
                <a:latin typeface="Open Sans" panose="020B0606030504020204" pitchFamily="34" charset="0"/>
                <a:cs typeface="Arial" panose="020B0604020202020204" pitchFamily="34" charset="0"/>
              </a:rPr>
              <a:t>A </a:t>
            </a:r>
            <a:r>
              <a:rPr lang="en-US" sz="1800" dirty="0" err="1">
                <a:solidFill>
                  <a:schemeClr val="bg1">
                    <a:lumMod val="75000"/>
                  </a:schemeClr>
                </a:solidFill>
                <a:latin typeface="Open Sans" panose="020B0606030504020204" pitchFamily="34" charset="0"/>
                <a:cs typeface="Arial" panose="020B0604020202020204" pitchFamily="34" charset="0"/>
              </a:rPr>
              <a:t>liwan</a:t>
            </a:r>
            <a:r>
              <a:rPr lang="en-US" sz="1800" dirty="0">
                <a:solidFill>
                  <a:schemeClr val="bg1">
                    <a:lumMod val="75000"/>
                  </a:schemeClr>
                </a:solidFill>
                <a:latin typeface="Open Sans" panose="020B0606030504020204" pitchFamily="34" charset="0"/>
                <a:cs typeface="Arial" panose="020B0604020202020204" pitchFamily="34" charset="0"/>
              </a:rPr>
              <a:t> is a covered terrace which is only open (non-walled) at its front side. On the sides of a </a:t>
            </a:r>
            <a:r>
              <a:rPr lang="en-US" sz="1800" dirty="0" err="1">
                <a:solidFill>
                  <a:schemeClr val="bg1">
                    <a:lumMod val="75000"/>
                  </a:schemeClr>
                </a:solidFill>
                <a:latin typeface="Open Sans" panose="020B0606030504020204" pitchFamily="34" charset="0"/>
                <a:cs typeface="Arial" panose="020B0604020202020204" pitchFamily="34" charset="0"/>
              </a:rPr>
              <a:t>liwan</a:t>
            </a:r>
            <a:r>
              <a:rPr lang="en-US" sz="1800" dirty="0">
                <a:solidFill>
                  <a:schemeClr val="bg1">
                    <a:lumMod val="75000"/>
                  </a:schemeClr>
                </a:solidFill>
                <a:latin typeface="Open Sans" panose="020B0606030504020204" pitchFamily="34" charset="0"/>
                <a:cs typeface="Arial" panose="020B0604020202020204" pitchFamily="34" charset="0"/>
              </a:rPr>
              <a:t>, there are usually two rooms with doors placed in the front part of the </a:t>
            </a:r>
            <a:r>
              <a:rPr lang="en-US" sz="1800" dirty="0" err="1">
                <a:solidFill>
                  <a:schemeClr val="bg1">
                    <a:lumMod val="75000"/>
                  </a:schemeClr>
                </a:solidFill>
                <a:latin typeface="Open Sans" panose="020B0606030504020204" pitchFamily="34" charset="0"/>
                <a:cs typeface="Arial" panose="020B0604020202020204" pitchFamily="34" charset="0"/>
              </a:rPr>
              <a:t>liwan’s</a:t>
            </a:r>
            <a:r>
              <a:rPr lang="en-US" sz="1800" dirty="0">
                <a:solidFill>
                  <a:schemeClr val="bg1">
                    <a:lumMod val="75000"/>
                  </a:schemeClr>
                </a:solidFill>
                <a:latin typeface="Open Sans" panose="020B0606030504020204" pitchFamily="34" charset="0"/>
                <a:cs typeface="Arial" panose="020B0604020202020204" pitchFamily="34" charset="0"/>
              </a:rPr>
              <a:t> side walls. </a:t>
            </a:r>
            <a:r>
              <a:rPr lang="en-US" sz="1800" dirty="0" err="1">
                <a:solidFill>
                  <a:schemeClr val="bg1">
                    <a:lumMod val="75000"/>
                  </a:schemeClr>
                </a:solidFill>
                <a:latin typeface="Open Sans" panose="020B0606030504020204" pitchFamily="34" charset="0"/>
                <a:cs typeface="Arial" panose="020B0604020202020204" pitchFamily="34" charset="0"/>
              </a:rPr>
              <a:t>Liwan</a:t>
            </a:r>
            <a:r>
              <a:rPr lang="en-US" sz="1800" dirty="0">
                <a:solidFill>
                  <a:schemeClr val="bg1">
                    <a:lumMod val="75000"/>
                  </a:schemeClr>
                </a:solidFill>
                <a:latin typeface="Open Sans" panose="020B0606030504020204" pitchFamily="34" charset="0"/>
                <a:cs typeface="Arial" panose="020B0604020202020204" pitchFamily="34" charset="0"/>
              </a:rPr>
              <a:t> makes sense in warm climates where it is protected from winds, dust, animal and people.</a:t>
            </a:r>
          </a:p>
        </p:txBody>
      </p:sp>
      <p:sp>
        <p:nvSpPr>
          <p:cNvPr id="9" name="Block Arc 8">
            <a:extLst>
              <a:ext uri="{FF2B5EF4-FFF2-40B4-BE49-F238E27FC236}">
                <a16:creationId xmlns:a16="http://schemas.microsoft.com/office/drawing/2014/main" id="{4D804BEC-0B05-9E55-613D-E6ED4959524D}"/>
              </a:ext>
            </a:extLst>
          </p:cNvPr>
          <p:cNvSpPr/>
          <p:nvPr/>
        </p:nvSpPr>
        <p:spPr>
          <a:xfrm rot="3501321">
            <a:off x="1283935" y="2928401"/>
            <a:ext cx="3914775" cy="3629025"/>
          </a:xfrm>
          <a:prstGeom prst="blockArc">
            <a:avLst/>
          </a:prstGeom>
          <a:gradFill>
            <a:gsLst>
              <a:gs pos="100000">
                <a:srgbClr val="58625A">
                  <a:alpha val="30000"/>
                </a:srgbClr>
              </a:gs>
              <a:gs pos="50000">
                <a:schemeClr val="accent1">
                  <a:satMod val="110000"/>
                  <a:lumMod val="100000"/>
                  <a:shade val="100000"/>
                  <a:alpha val="0"/>
                </a:schemeClr>
              </a:gs>
              <a:gs pos="100000">
                <a:schemeClr val="accent1">
                  <a:lumMod val="99000"/>
                  <a:satMod val="120000"/>
                  <a:shade val="78000"/>
                </a:schemeClr>
              </a:gs>
            </a:gsLst>
            <a:lin ang="5400000" scaled="0"/>
          </a:gradFill>
          <a:effectLst>
            <a:outerShdw blurRad="50800" dist="50800" dir="5400000" algn="ctr"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Block Arc 7">
            <a:extLst>
              <a:ext uri="{FF2B5EF4-FFF2-40B4-BE49-F238E27FC236}">
                <a16:creationId xmlns:a16="http://schemas.microsoft.com/office/drawing/2014/main" id="{D3C038ED-F139-34B5-45C4-035BF5D9EBFC}"/>
              </a:ext>
            </a:extLst>
          </p:cNvPr>
          <p:cNvSpPr/>
          <p:nvPr/>
        </p:nvSpPr>
        <p:spPr>
          <a:xfrm rot="13425581">
            <a:off x="-17422" y="1375852"/>
            <a:ext cx="4251274" cy="3629025"/>
          </a:xfrm>
          <a:prstGeom prst="blockArc">
            <a:avLst/>
          </a:prstGeom>
          <a:gradFill>
            <a:gsLst>
              <a:gs pos="100000">
                <a:schemeClr val="accent1">
                  <a:satMod val="110000"/>
                  <a:lumMod val="100000"/>
                  <a:shade val="100000"/>
                  <a:alpha val="30000"/>
                </a:schemeClr>
              </a:gs>
              <a:gs pos="100000">
                <a:schemeClr val="accent1">
                  <a:lumMod val="99000"/>
                  <a:satMod val="120000"/>
                  <a:shade val="78000"/>
                </a:schemeClr>
              </a:gs>
            </a:gsLst>
            <a:lin ang="5400000" scaled="0"/>
          </a:gradFill>
          <a:effectLst>
            <a:outerShdw blurRad="50800" dist="50800" dir="5400000" algn="ctr"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L-Shape 9">
            <a:extLst>
              <a:ext uri="{FF2B5EF4-FFF2-40B4-BE49-F238E27FC236}">
                <a16:creationId xmlns:a16="http://schemas.microsoft.com/office/drawing/2014/main" id="{65DC348E-D11F-C727-CDC9-97654B29F802}"/>
              </a:ext>
            </a:extLst>
          </p:cNvPr>
          <p:cNvSpPr/>
          <p:nvPr/>
        </p:nvSpPr>
        <p:spPr>
          <a:xfrm>
            <a:off x="5769088" y="438079"/>
            <a:ext cx="6129852" cy="6319394"/>
          </a:xfrm>
          <a:prstGeom prst="corner">
            <a:avLst>
              <a:gd name="adj1" fmla="val 50000"/>
              <a:gd name="adj2" fmla="val 50000"/>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4031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5E52D9B-1F10-48CC-A8DF-DA54D20AF97A}"/>
              </a:ext>
            </a:extLst>
          </p:cNvPr>
          <p:cNvSpPr/>
          <p:nvPr/>
        </p:nvSpPr>
        <p:spPr>
          <a:xfrm>
            <a:off x="185390" y="736645"/>
            <a:ext cx="6891685" cy="445448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fontAlgn="base">
              <a:spcBef>
                <a:spcPts val="0"/>
              </a:spcBef>
              <a:spcAft>
                <a:spcPts val="0"/>
              </a:spcAft>
            </a:pPr>
            <a:r>
              <a:rPr lang="en-US" sz="1200" dirty="0">
                <a:solidFill>
                  <a:schemeClr val="bg2"/>
                </a:solidFill>
                <a:effectLst/>
                <a:latin typeface="inherit"/>
                <a:ea typeface="Times New Roman" panose="02020603050405020304" pitchFamily="18" charset="0"/>
                <a:cs typeface="Open Sans" panose="020B0606030504020204" pitchFamily="34" charset="0"/>
              </a:rPr>
              <a:t>This architecture typology is a combination of a central space surrounded by a set of other rooms. </a:t>
            </a:r>
            <a:r>
              <a:rPr lang="en-US" sz="1200" dirty="0">
                <a:solidFill>
                  <a:schemeClr val="bg2"/>
                </a:solidFill>
                <a:effectLst/>
                <a:latin typeface="Times New Roman" panose="02020603050405020304" pitchFamily="18" charset="0"/>
                <a:ea typeface="Times New Roman" panose="02020603050405020304" pitchFamily="18" charset="0"/>
              </a:rPr>
              <a:t>The origin of this design may be the Roman atrium.</a:t>
            </a:r>
            <a:r>
              <a:rPr lang="en-US" sz="1200" dirty="0">
                <a:solidFill>
                  <a:schemeClr val="bg2"/>
                </a:solidFill>
                <a:effectLst/>
                <a:latin typeface="inherit"/>
                <a:ea typeface="Times New Roman" panose="02020603050405020304" pitchFamily="18" charset="0"/>
                <a:cs typeface="Open Sans" panose="020B0606030504020204" pitchFamily="34" charset="0"/>
              </a:rPr>
              <a:t> The central hall called “Dar” is a gathering and living area, which takes advantage of the triple arch façade opening into a mesmerizing view of the natural landscape. </a:t>
            </a:r>
            <a:endParaRPr lang="en-US" sz="1200" dirty="0">
              <a:solidFill>
                <a:schemeClr val="bg2"/>
              </a:solidFill>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200" dirty="0">
                <a:solidFill>
                  <a:schemeClr val="bg2"/>
                </a:solidFill>
                <a:effectLst/>
                <a:latin typeface="Times New Roman" panose="02020603050405020304" pitchFamily="18" charset="0"/>
                <a:ea typeface="Times New Roman" panose="02020603050405020304" pitchFamily="18" charset="0"/>
              </a:rPr>
              <a:t>The access was either directly from the rear or indirectly from the side via a corridor, but never from the front triple arcade. The house often had two floors and a symmetrical composition. It was found in cities as well as villages.</a:t>
            </a:r>
          </a:p>
          <a:p>
            <a:pPr marL="0" marR="0" fontAlgn="base">
              <a:spcBef>
                <a:spcPts val="0"/>
              </a:spcBef>
              <a:spcAft>
                <a:spcPts val="0"/>
              </a:spcAft>
            </a:pPr>
            <a:r>
              <a:rPr lang="en-US" sz="1200" dirty="0">
                <a:solidFill>
                  <a:schemeClr val="bg2"/>
                </a:solidFill>
                <a:latin typeface="Times New Roman" panose="02020603050405020304" pitchFamily="18" charset="0"/>
              </a:rPr>
              <a:t>The shape of the house is simple (square or rectangular) with pointed roof, which makes it possible to be covered with tiling, predominantly red in color. Besides being aesthetically appealing, red tiling would convey the wellbeing of its owner.</a:t>
            </a:r>
          </a:p>
          <a:p>
            <a:pPr marL="0" marR="0" fontAlgn="base">
              <a:spcBef>
                <a:spcPts val="0"/>
              </a:spcBef>
              <a:spcAft>
                <a:spcPts val="0"/>
              </a:spcAft>
            </a:pPr>
            <a:r>
              <a:rPr lang="en-US" sz="1200" dirty="0">
                <a:solidFill>
                  <a:schemeClr val="bg2"/>
                </a:solidFill>
                <a:latin typeface="Times New Roman" panose="02020603050405020304" pitchFamily="18" charset="0"/>
              </a:rPr>
              <a:t>the arcades consisted of a door in the central section and two windows on each side and were unglazed before technology allowed glazing. The central hall would usually have a balcony made of a marble slab and iron railing. </a:t>
            </a:r>
          </a:p>
        </p:txBody>
      </p:sp>
      <p:sp>
        <p:nvSpPr>
          <p:cNvPr id="99" name="Date Placeholder 98">
            <a:extLst>
              <a:ext uri="{FF2B5EF4-FFF2-40B4-BE49-F238E27FC236}">
                <a16:creationId xmlns:a16="http://schemas.microsoft.com/office/drawing/2014/main" id="{3191FFF3-A13C-4DD5-99FF-0AC1F4352FE2}"/>
              </a:ext>
            </a:extLst>
          </p:cNvPr>
          <p:cNvSpPr>
            <a:spLocks noGrp="1"/>
          </p:cNvSpPr>
          <p:nvPr>
            <p:ph type="dt" sz="half" idx="10"/>
          </p:nvPr>
        </p:nvSpPr>
        <p:spPr>
          <a:xfrm>
            <a:off x="838200" y="6356350"/>
            <a:ext cx="2743200" cy="365125"/>
          </a:xfrm>
        </p:spPr>
        <p:txBody>
          <a:bodyPr/>
          <a:lstStyle/>
          <a:p>
            <a:r>
              <a:rPr lang="en-US" dirty="0"/>
              <a:t>20XX</a:t>
            </a:r>
          </a:p>
        </p:txBody>
      </p:sp>
      <p:sp>
        <p:nvSpPr>
          <p:cNvPr id="14" name="Title 1">
            <a:extLst>
              <a:ext uri="{FF2B5EF4-FFF2-40B4-BE49-F238E27FC236}">
                <a16:creationId xmlns:a16="http://schemas.microsoft.com/office/drawing/2014/main" id="{B73FEA5E-94E5-3B83-1F19-491ACDCB345D}"/>
              </a:ext>
            </a:extLst>
          </p:cNvPr>
          <p:cNvSpPr>
            <a:spLocks noGrp="1"/>
          </p:cNvSpPr>
          <p:nvPr>
            <p:ph type="title"/>
          </p:nvPr>
        </p:nvSpPr>
        <p:spPr>
          <a:xfrm>
            <a:off x="597690" y="153021"/>
            <a:ext cx="5048251" cy="373286"/>
          </a:xfrm>
        </p:spPr>
        <p:txBody>
          <a:bodyPr>
            <a:normAutofit fontScale="90000"/>
          </a:bodyPr>
          <a:lstStyle/>
          <a:p>
            <a:pPr marL="0" marR="0" fontAlgn="base"/>
            <a:r>
              <a:rPr lang="en-US" sz="3100" b="1" dirty="0">
                <a:solidFill>
                  <a:schemeClr val="accent2">
                    <a:lumMod val="75000"/>
                  </a:schemeClr>
                </a:solidFill>
                <a:latin typeface="Adobe Garamond Pro Bold" panose="02020702060506020403" pitchFamily="18" charset="0"/>
                <a:cs typeface="Arial" panose="020B0604020202020204" pitchFamily="34" charset="0"/>
              </a:rPr>
              <a:t>The Central Hall House</a:t>
            </a:r>
          </a:p>
        </p:txBody>
      </p:sp>
      <p:sp>
        <p:nvSpPr>
          <p:cNvPr id="20" name="Title 1">
            <a:extLst>
              <a:ext uri="{FF2B5EF4-FFF2-40B4-BE49-F238E27FC236}">
                <a16:creationId xmlns:a16="http://schemas.microsoft.com/office/drawing/2014/main" id="{B1ED443E-FD63-B5D1-7E5D-8FB619FDCC99}"/>
              </a:ext>
            </a:extLst>
          </p:cNvPr>
          <p:cNvSpPr txBox="1">
            <a:spLocks/>
          </p:cNvSpPr>
          <p:nvPr/>
        </p:nvSpPr>
        <p:spPr>
          <a:xfrm>
            <a:off x="5314950" y="5774749"/>
            <a:ext cx="1762125" cy="249813"/>
          </a:xfrm>
          <a:prstGeom prst="rect">
            <a:avLst/>
          </a:prstGeom>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3600" kern="1200" spc="150" baseline="0">
                <a:solidFill>
                  <a:schemeClr val="tx1">
                    <a:lumMod val="75000"/>
                    <a:lumOff val="25000"/>
                  </a:schemeClr>
                </a:solidFill>
                <a:latin typeface="+mj-lt"/>
                <a:ea typeface="+mj-ea"/>
                <a:cs typeface="+mj-cs"/>
              </a:defRPr>
            </a:lvl1pPr>
          </a:lstStyle>
          <a:p>
            <a:r>
              <a:rPr lang="en-US" sz="1200" b="1" dirty="0">
                <a:solidFill>
                  <a:schemeClr val="accent2">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a:t>
            </a:r>
            <a:r>
              <a:rPr lang="en-US" sz="1200" b="1" dirty="0" err="1">
                <a:solidFill>
                  <a:schemeClr val="accent2">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Aintoura</a:t>
            </a:r>
            <a:r>
              <a:rPr lang="en-US" sz="1200" b="1" dirty="0">
                <a:solidFill>
                  <a:schemeClr val="accent2">
                    <a:lumMod val="75000"/>
                  </a:schemeClr>
                </a:solidFill>
                <a:latin typeface="Adobe Garamond Pro Bold" panose="02020702060506020403" pitchFamily="18" charset="0"/>
                <a:ea typeface="Times New Roman" panose="02020603050405020304" pitchFamily="18" charset="0"/>
                <a:cs typeface="Arial" panose="020B0604020202020204" pitchFamily="34" charset="0"/>
              </a:rPr>
              <a:t>”</a:t>
            </a:r>
            <a:endParaRPr lang="en-US" sz="1200" dirty="0">
              <a:solidFill>
                <a:schemeClr val="accent2">
                  <a:lumMod val="75000"/>
                </a:schemeClr>
              </a:solidFill>
              <a:latin typeface="Adobe Garamond Pro Bold" panose="02020702060506020403" pitchFamily="18" charset="0"/>
            </a:endParaRPr>
          </a:p>
        </p:txBody>
      </p:sp>
      <p:pic>
        <p:nvPicPr>
          <p:cNvPr id="4" name="Picture 3" descr="Lebanese Architectural Identity: The Classical Residence">
            <a:extLst>
              <a:ext uri="{FF2B5EF4-FFF2-40B4-BE49-F238E27FC236}">
                <a16:creationId xmlns:a16="http://schemas.microsoft.com/office/drawing/2014/main" id="{9D4E9363-8051-B68C-E5B4-F03AA8FCF9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7641" y="4759984"/>
            <a:ext cx="3758300" cy="2098016"/>
          </a:xfrm>
          <a:prstGeom prst="rect">
            <a:avLst/>
          </a:prstGeom>
          <a:noFill/>
          <a:ln>
            <a:noFill/>
          </a:ln>
        </p:spPr>
      </p:pic>
      <p:pic>
        <p:nvPicPr>
          <p:cNvPr id="5" name="Picture 4" descr="ArchWeek Image">
            <a:extLst>
              <a:ext uri="{FF2B5EF4-FFF2-40B4-BE49-F238E27FC236}">
                <a16:creationId xmlns:a16="http://schemas.microsoft.com/office/drawing/2014/main" id="{CD493D41-07F1-4CE4-90D3-8154DAFFC0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91815" y="736645"/>
            <a:ext cx="3171515" cy="3171515"/>
          </a:xfrm>
          <a:prstGeom prst="rect">
            <a:avLst/>
          </a:prstGeom>
          <a:noFill/>
          <a:ln>
            <a:noFill/>
          </a:ln>
        </p:spPr>
      </p:pic>
      <p:sp>
        <p:nvSpPr>
          <p:cNvPr id="8" name="TextBox 7">
            <a:extLst>
              <a:ext uri="{FF2B5EF4-FFF2-40B4-BE49-F238E27FC236}">
                <a16:creationId xmlns:a16="http://schemas.microsoft.com/office/drawing/2014/main" id="{65B799EC-7DE9-CBA6-B70B-C315B1CDD76A}"/>
              </a:ext>
            </a:extLst>
          </p:cNvPr>
          <p:cNvSpPr txBox="1"/>
          <p:nvPr/>
        </p:nvSpPr>
        <p:spPr>
          <a:xfrm>
            <a:off x="7348192" y="4539734"/>
            <a:ext cx="5045868" cy="369332"/>
          </a:xfrm>
          <a:prstGeom prst="rect">
            <a:avLst/>
          </a:prstGeom>
          <a:noFill/>
        </p:spPr>
        <p:txBody>
          <a:bodyPr wrap="square">
            <a:spAutoFit/>
          </a:bodyPr>
          <a:lstStyle/>
          <a:p>
            <a:r>
              <a:rPr lang="en-US" sz="1800" i="1" dirty="0">
                <a:solidFill>
                  <a:srgbClr val="000000"/>
                </a:solidFill>
                <a:effectLst/>
                <a:latin typeface="Helvetica" panose="020B0604020202020204" pitchFamily="34" charset="0"/>
                <a:ea typeface="Calibri" panose="020F0502020204030204" pitchFamily="34" charset="0"/>
                <a:cs typeface="Arial" panose="020B0604020202020204" pitchFamily="34" charset="0"/>
              </a:rPr>
              <a:t>Typical facade of a central hall house.</a:t>
            </a:r>
            <a:endParaRPr lang="en-US" dirty="0"/>
          </a:p>
        </p:txBody>
      </p:sp>
      <p:sp>
        <p:nvSpPr>
          <p:cNvPr id="11" name="Oval 10">
            <a:extLst>
              <a:ext uri="{FF2B5EF4-FFF2-40B4-BE49-F238E27FC236}">
                <a16:creationId xmlns:a16="http://schemas.microsoft.com/office/drawing/2014/main" id="{30D7E7C5-28D4-730B-67AB-9B806F405B1D}"/>
              </a:ext>
            </a:extLst>
          </p:cNvPr>
          <p:cNvSpPr/>
          <p:nvPr/>
        </p:nvSpPr>
        <p:spPr>
          <a:xfrm>
            <a:off x="7410451" y="200009"/>
            <a:ext cx="3829050" cy="4181491"/>
          </a:xfrm>
          <a:prstGeom prst="ellipse">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431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6D28B2C-3D68-4FDC-BAEC-E40E89C595E7}"/>
              </a:ext>
            </a:extLst>
          </p:cNvPr>
          <p:cNvSpPr>
            <a:spLocks noGrp="1"/>
          </p:cNvSpPr>
          <p:nvPr>
            <p:ph type="dt" sz="half" idx="10"/>
          </p:nvPr>
        </p:nvSpPr>
        <p:spPr>
          <a:xfrm>
            <a:off x="838200" y="6356350"/>
            <a:ext cx="2743200" cy="365125"/>
          </a:xfrm>
        </p:spPr>
        <p:txBody>
          <a:bodyPr/>
          <a:lstStyle/>
          <a:p>
            <a:r>
              <a:rPr lang="en-US" dirty="0"/>
              <a:t>20XX</a:t>
            </a:r>
          </a:p>
        </p:txBody>
      </p:sp>
      <p:sp>
        <p:nvSpPr>
          <p:cNvPr id="8" name="Slide Number Placeholder 7">
            <a:extLst>
              <a:ext uri="{FF2B5EF4-FFF2-40B4-BE49-F238E27FC236}">
                <a16:creationId xmlns:a16="http://schemas.microsoft.com/office/drawing/2014/main" id="{EABB8EA9-DDE9-464C-8277-3961E2074AA0}"/>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9</a:t>
            </a:fld>
            <a:endParaRPr lang="en-US" dirty="0"/>
          </a:p>
        </p:txBody>
      </p:sp>
      <p:pic>
        <p:nvPicPr>
          <p:cNvPr id="107" name="Picture 106">
            <a:extLst>
              <a:ext uri="{FF2B5EF4-FFF2-40B4-BE49-F238E27FC236}">
                <a16:creationId xmlns:a16="http://schemas.microsoft.com/office/drawing/2014/main" id="{BE24262B-D80D-1217-88C7-88072E88BF5B}"/>
              </a:ext>
            </a:extLst>
          </p:cNvPr>
          <p:cNvPicPr>
            <a:picLocks noChangeAspect="1"/>
          </p:cNvPicPr>
          <p:nvPr/>
        </p:nvPicPr>
        <p:blipFill>
          <a:blip r:embed="rId2"/>
          <a:stretch>
            <a:fillRect/>
          </a:stretch>
        </p:blipFill>
        <p:spPr>
          <a:xfrm>
            <a:off x="372012" y="1567196"/>
            <a:ext cx="5059884" cy="2984489"/>
          </a:xfrm>
          <a:prstGeom prst="rect">
            <a:avLst/>
          </a:prstGeom>
        </p:spPr>
      </p:pic>
      <p:sp>
        <p:nvSpPr>
          <p:cNvPr id="108" name="Content Placeholder 13">
            <a:extLst>
              <a:ext uri="{FF2B5EF4-FFF2-40B4-BE49-F238E27FC236}">
                <a16:creationId xmlns:a16="http://schemas.microsoft.com/office/drawing/2014/main" id="{D9479EAB-7559-0238-3299-09713DDE4C22}"/>
              </a:ext>
            </a:extLst>
          </p:cNvPr>
          <p:cNvSpPr txBox="1">
            <a:spLocks/>
          </p:cNvSpPr>
          <p:nvPr/>
        </p:nvSpPr>
        <p:spPr>
          <a:xfrm>
            <a:off x="2001626" y="1002508"/>
            <a:ext cx="1970299" cy="408317"/>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spc="150" baseline="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PLAN</a:t>
            </a:r>
          </a:p>
        </p:txBody>
      </p:sp>
      <p:pic>
        <p:nvPicPr>
          <p:cNvPr id="111" name="Picture 110">
            <a:extLst>
              <a:ext uri="{FF2B5EF4-FFF2-40B4-BE49-F238E27FC236}">
                <a16:creationId xmlns:a16="http://schemas.microsoft.com/office/drawing/2014/main" id="{7F1553BE-7C22-4E1F-D107-D60905E6DBD5}"/>
              </a:ext>
            </a:extLst>
          </p:cNvPr>
          <p:cNvPicPr>
            <a:picLocks noChangeAspect="1"/>
          </p:cNvPicPr>
          <p:nvPr/>
        </p:nvPicPr>
        <p:blipFill rotWithShape="1">
          <a:blip r:embed="rId3"/>
          <a:srcRect t="-1" r="3927" b="25750"/>
          <a:stretch/>
        </p:blipFill>
        <p:spPr>
          <a:xfrm>
            <a:off x="5651316" y="847700"/>
            <a:ext cx="6297117" cy="3760778"/>
          </a:xfrm>
          <a:prstGeom prst="rect">
            <a:avLst/>
          </a:prstGeom>
          <a:pattFill prst="pct5">
            <a:fgClr>
              <a:schemeClr val="accent1"/>
            </a:fgClr>
            <a:bgClr>
              <a:schemeClr val="bg1"/>
            </a:bgClr>
          </a:pattFill>
        </p:spPr>
      </p:pic>
      <p:sp>
        <p:nvSpPr>
          <p:cNvPr id="112" name="Text Placeholder 3">
            <a:extLst>
              <a:ext uri="{FF2B5EF4-FFF2-40B4-BE49-F238E27FC236}">
                <a16:creationId xmlns:a16="http://schemas.microsoft.com/office/drawing/2014/main" id="{555F19EF-1A19-7339-18C3-44E691DD4182}"/>
              </a:ext>
            </a:extLst>
          </p:cNvPr>
          <p:cNvSpPr txBox="1">
            <a:spLocks/>
          </p:cNvSpPr>
          <p:nvPr/>
        </p:nvSpPr>
        <p:spPr>
          <a:xfrm>
            <a:off x="8535299" y="4724400"/>
            <a:ext cx="1840601" cy="180491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chemeClr val="accent3">
                    <a:lumMod val="25000"/>
                  </a:schemeClr>
                </a:solidFill>
                <a:latin typeface="Century Gothic" panose="020B0502020202020204" pitchFamily="34" charset="0"/>
              </a:rPr>
              <a:t>A village in the </a:t>
            </a:r>
            <a:r>
              <a:rPr lang="en-US" sz="1600" b="1" dirty="0" err="1">
                <a:solidFill>
                  <a:schemeClr val="accent3">
                    <a:lumMod val="25000"/>
                  </a:schemeClr>
                </a:solidFill>
                <a:latin typeface="Century Gothic" panose="020B0502020202020204" pitchFamily="34" charset="0"/>
              </a:rPr>
              <a:t>Aley</a:t>
            </a:r>
            <a:r>
              <a:rPr lang="en-US" sz="1600" b="1" dirty="0">
                <a:solidFill>
                  <a:schemeClr val="accent3">
                    <a:lumMod val="25000"/>
                  </a:schemeClr>
                </a:solidFill>
                <a:latin typeface="Century Gothic" panose="020B0502020202020204" pitchFamily="34" charset="0"/>
              </a:rPr>
              <a:t> District of the Mount Lebanon Governorate in Lebanon, located about 25km from Beirut.</a:t>
            </a:r>
            <a:endParaRPr lang="en-US" sz="1600" dirty="0">
              <a:latin typeface="Century Gothic" panose="020B0502020202020204" pitchFamily="34" charset="0"/>
            </a:endParaRPr>
          </a:p>
        </p:txBody>
      </p:sp>
      <p:pic>
        <p:nvPicPr>
          <p:cNvPr id="113" name="Picture 2" descr="Aley Destrict - Wikipedia">
            <a:extLst>
              <a:ext uri="{FF2B5EF4-FFF2-40B4-BE49-F238E27FC236}">
                <a16:creationId xmlns:a16="http://schemas.microsoft.com/office/drawing/2014/main" id="{18E86DB5-0BBA-2B68-921B-E330B67DD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836" y="4745319"/>
            <a:ext cx="1482154" cy="1827835"/>
          </a:xfrm>
          <a:prstGeom prst="rect">
            <a:avLst/>
          </a:prstGeom>
          <a:noFill/>
          <a:extLst>
            <a:ext uri="{909E8E84-426E-40DD-AFC4-6F175D3DCCD1}">
              <a14:hiddenFill xmlns:a14="http://schemas.microsoft.com/office/drawing/2010/main">
                <a:solidFill>
                  <a:srgbClr val="FFFFFF"/>
                </a:solidFill>
              </a14:hiddenFill>
            </a:ext>
          </a:extLst>
        </p:spPr>
      </p:pic>
      <p:sp>
        <p:nvSpPr>
          <p:cNvPr id="114" name="Text Placeholder 3">
            <a:extLst>
              <a:ext uri="{FF2B5EF4-FFF2-40B4-BE49-F238E27FC236}">
                <a16:creationId xmlns:a16="http://schemas.microsoft.com/office/drawing/2014/main" id="{85273E49-8AEE-2328-443B-728869F86B4A}"/>
              </a:ext>
            </a:extLst>
          </p:cNvPr>
          <p:cNvSpPr txBox="1">
            <a:spLocks/>
          </p:cNvSpPr>
          <p:nvPr/>
        </p:nvSpPr>
        <p:spPr>
          <a:xfrm>
            <a:off x="1692883" y="4528891"/>
            <a:ext cx="3030175" cy="2320615"/>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000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endParaRPr lang="en-US" b="1" u="sng" dirty="0">
              <a:latin typeface="Century Gothic" panose="020B0502020202020204" pitchFamily="34" charset="0"/>
            </a:endParaRPr>
          </a:p>
          <a:p>
            <a:r>
              <a:rPr lang="en-US" b="1" u="sng" dirty="0">
                <a:solidFill>
                  <a:schemeClr val="accent3">
                    <a:lumMod val="25000"/>
                  </a:schemeClr>
                </a:solidFill>
                <a:latin typeface="Century Gothic" panose="020B0502020202020204" pitchFamily="34" charset="0"/>
              </a:rPr>
              <a:t>Typology:</a:t>
            </a:r>
            <a:r>
              <a:rPr lang="en-US" b="1" dirty="0">
                <a:solidFill>
                  <a:schemeClr val="accent3">
                    <a:lumMod val="25000"/>
                  </a:schemeClr>
                </a:solidFill>
                <a:latin typeface="Century Gothic" panose="020B0502020202020204" pitchFamily="34" charset="0"/>
              </a:rPr>
              <a:t> </a:t>
            </a:r>
            <a:r>
              <a:rPr lang="en-US" b="1" dirty="0" err="1">
                <a:solidFill>
                  <a:schemeClr val="accent3">
                    <a:lumMod val="25000"/>
                  </a:schemeClr>
                </a:solidFill>
                <a:latin typeface="Century Gothic" panose="020B0502020202020204" pitchFamily="34" charset="0"/>
              </a:rPr>
              <a:t>Liwan</a:t>
            </a:r>
            <a:r>
              <a:rPr lang="en-US" b="1" dirty="0">
                <a:solidFill>
                  <a:schemeClr val="accent3">
                    <a:lumMod val="25000"/>
                  </a:schemeClr>
                </a:solidFill>
                <a:latin typeface="Century Gothic" panose="020B0502020202020204" pitchFamily="34" charset="0"/>
              </a:rPr>
              <a:t> House</a:t>
            </a:r>
          </a:p>
          <a:p>
            <a:endParaRPr lang="en-US" b="1" u="sng" dirty="0">
              <a:solidFill>
                <a:schemeClr val="accent3">
                  <a:lumMod val="25000"/>
                </a:schemeClr>
              </a:solidFill>
              <a:latin typeface="Century Gothic" panose="020B0502020202020204" pitchFamily="34" charset="0"/>
            </a:endParaRPr>
          </a:p>
          <a:p>
            <a:pPr marL="285750" indent="-285750">
              <a:buFont typeface="Arial" panose="020B0604020202020204" pitchFamily="34" charset="0"/>
              <a:buChar char="•"/>
            </a:pPr>
            <a:r>
              <a:rPr lang="en-US" b="1" dirty="0">
                <a:solidFill>
                  <a:schemeClr val="accent3">
                    <a:lumMod val="25000"/>
                  </a:schemeClr>
                </a:solidFill>
                <a:latin typeface="Century Gothic" panose="020B0502020202020204" pitchFamily="34" charset="0"/>
              </a:rPr>
              <a:t>A big circulation area connected by all rooms.</a:t>
            </a:r>
          </a:p>
          <a:p>
            <a:pPr marL="285750" indent="-285750">
              <a:buFont typeface="Arial" panose="020B0604020202020204" pitchFamily="34" charset="0"/>
              <a:buChar char="•"/>
            </a:pPr>
            <a:r>
              <a:rPr lang="en-US" b="1" dirty="0">
                <a:solidFill>
                  <a:schemeClr val="accent3">
                    <a:lumMod val="25000"/>
                  </a:schemeClr>
                </a:solidFill>
                <a:latin typeface="Century Gothic" panose="020B0502020202020204" pitchFamily="34" charset="0"/>
              </a:rPr>
              <a:t>Archway connections between 2 rooms</a:t>
            </a:r>
          </a:p>
          <a:p>
            <a:pPr marL="285750" indent="-285750">
              <a:buFont typeface="Arial" panose="020B0604020202020204" pitchFamily="34" charset="0"/>
              <a:buChar char="•"/>
            </a:pPr>
            <a:r>
              <a:rPr lang="en-US" b="1" dirty="0">
                <a:solidFill>
                  <a:schemeClr val="accent3">
                    <a:lumMod val="25000"/>
                  </a:schemeClr>
                </a:solidFill>
                <a:latin typeface="Century Gothic" panose="020B0502020202020204" pitchFamily="34" charset="0"/>
              </a:rPr>
              <a:t>Ventilation Openings below the roof.</a:t>
            </a:r>
          </a:p>
          <a:p>
            <a:pPr marL="285750" indent="-285750">
              <a:buFont typeface="Arial" panose="020B0604020202020204" pitchFamily="34" charset="0"/>
              <a:buChar char="•"/>
            </a:pPr>
            <a:r>
              <a:rPr lang="en-US" b="1" dirty="0">
                <a:solidFill>
                  <a:schemeClr val="accent3">
                    <a:lumMod val="25000"/>
                  </a:schemeClr>
                </a:solidFill>
                <a:latin typeface="Century Gothic" panose="020B0502020202020204" pitchFamily="34" charset="0"/>
              </a:rPr>
              <a:t>Doors with low heights</a:t>
            </a:r>
            <a:endParaRPr lang="en-US" dirty="0">
              <a:latin typeface="Century Gothic" panose="020B0502020202020204" pitchFamily="34" charset="0"/>
            </a:endParaRPr>
          </a:p>
          <a:p>
            <a:endParaRPr lang="en-US" dirty="0">
              <a:latin typeface="Century Gothic" panose="020B0502020202020204" pitchFamily="34" charset="0"/>
            </a:endParaRPr>
          </a:p>
        </p:txBody>
      </p:sp>
      <p:sp>
        <p:nvSpPr>
          <p:cNvPr id="115" name="Title 1">
            <a:extLst>
              <a:ext uri="{FF2B5EF4-FFF2-40B4-BE49-F238E27FC236}">
                <a16:creationId xmlns:a16="http://schemas.microsoft.com/office/drawing/2014/main" id="{F4A09969-E98D-D08F-EF99-BF0BC7272D03}"/>
              </a:ext>
            </a:extLst>
          </p:cNvPr>
          <p:cNvSpPr txBox="1">
            <a:spLocks/>
          </p:cNvSpPr>
          <p:nvPr/>
        </p:nvSpPr>
        <p:spPr>
          <a:xfrm>
            <a:off x="1477516" y="8494"/>
            <a:ext cx="8542784" cy="704157"/>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000" kern="1200" spc="150" baseline="0">
                <a:solidFill>
                  <a:schemeClr val="accent3"/>
                </a:solidFill>
                <a:latin typeface="+mj-lt"/>
                <a:ea typeface="+mj-ea"/>
                <a:cs typeface="+mj-cs"/>
              </a:defRPr>
            </a:lvl1pPr>
          </a:lstStyle>
          <a:p>
            <a:pPr algn="ctr"/>
            <a:r>
              <a:rPr lang="en-US" dirty="0">
                <a:solidFill>
                  <a:schemeClr val="accent3">
                    <a:lumMod val="25000"/>
                  </a:schemeClr>
                </a:solidFill>
              </a:rPr>
              <a:t>A Lebanese House located in </a:t>
            </a:r>
            <a:r>
              <a:rPr lang="en-US" dirty="0" err="1">
                <a:solidFill>
                  <a:schemeClr val="accent3">
                    <a:lumMod val="25000"/>
                  </a:schemeClr>
                </a:solidFill>
              </a:rPr>
              <a:t>Shemlan</a:t>
            </a:r>
            <a:endParaRPr lang="en-US" dirty="0">
              <a:solidFill>
                <a:schemeClr val="accent3">
                  <a:lumMod val="25000"/>
                </a:schemeClr>
              </a:solidFill>
            </a:endParaRPr>
          </a:p>
        </p:txBody>
      </p:sp>
    </p:spTree>
    <p:extLst>
      <p:ext uri="{BB962C8B-B14F-4D97-AF65-F5344CB8AC3E}">
        <p14:creationId xmlns:p14="http://schemas.microsoft.com/office/powerpoint/2010/main" val="2279496419"/>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D517AF28-3AE7-4783-9F5D-33E354C4965B}" vid="{10077450-8D78-498D-896F-B87C8E8E6B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7D7AD63E-21C5-4BDF-A0FA-A2AD672B55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8612B0-484D-43EC-BFF0-034DF82E508A}">
  <ds:schemaRefs>
    <ds:schemaRef ds:uri="http://schemas.microsoft.com/sharepoint/v3/contenttype/forms"/>
  </ds:schemaRefs>
</ds:datastoreItem>
</file>

<file path=customXml/itemProps3.xml><?xml version="1.0" encoding="utf-8"?>
<ds:datastoreItem xmlns:ds="http://schemas.openxmlformats.org/officeDocument/2006/customXml" ds:itemID="{BA4540F8-4AB0-4B8E-9D80-DBBF6B688A1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{678DE9B1-477D-409C-B2E9-8DAD53194186}tf16411174_win32</Template>
  <TotalTime>260</TotalTime>
  <Words>1587</Words>
  <Application>Microsoft Office PowerPoint</Application>
  <PresentationFormat>Widescreen</PresentationFormat>
  <Paragraphs>115</Paragraphs>
  <Slides>13</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13</vt:i4>
      </vt:variant>
    </vt:vector>
  </HeadingPairs>
  <TitlesOfParts>
    <vt:vector size="30" baseType="lpstr">
      <vt:lpstr>Abadi</vt:lpstr>
      <vt:lpstr>Adobe Devanagari</vt:lpstr>
      <vt:lpstr>Adobe Garamond Pro Bold</vt:lpstr>
      <vt:lpstr>Algerian</vt:lpstr>
      <vt:lpstr>Arial</vt:lpstr>
      <vt:lpstr>Arial Rounded MT Bold</vt:lpstr>
      <vt:lpstr>Calibri</vt:lpstr>
      <vt:lpstr>Californian FB</vt:lpstr>
      <vt:lpstr>Century Gothic</vt:lpstr>
      <vt:lpstr>Fakt Pro Medium</vt:lpstr>
      <vt:lpstr>Helvetica</vt:lpstr>
      <vt:lpstr>inherit</vt:lpstr>
      <vt:lpstr>Open Sans</vt:lpstr>
      <vt:lpstr>Segoe UI</vt:lpstr>
      <vt:lpstr>Sylfaen</vt:lpstr>
      <vt:lpstr>Times New Roman</vt:lpstr>
      <vt:lpstr>Office Theme</vt:lpstr>
      <vt:lpstr>The Lebanese House   “Shemlan”</vt:lpstr>
      <vt:lpstr>PowerPoint Presentation</vt:lpstr>
      <vt:lpstr>Geography</vt:lpstr>
      <vt:lpstr>Geology and Natural Building Materials </vt:lpstr>
      <vt:lpstr>History</vt:lpstr>
      <vt:lpstr>The 1st Lebanese House</vt:lpstr>
      <vt:lpstr>The Liwan House</vt:lpstr>
      <vt:lpstr>The Central Hall House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Lebanese House   “Shemlan”</dc:title>
  <dc:creator>Paula</dc:creator>
  <cp:lastModifiedBy>rawand silwadi</cp:lastModifiedBy>
  <cp:revision>4</cp:revision>
  <dcterms:created xsi:type="dcterms:W3CDTF">2022-11-23T19:17:35Z</dcterms:created>
  <dcterms:modified xsi:type="dcterms:W3CDTF">2023-09-27T13:08:47Z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